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257" r:id="rId2"/>
    <p:sldId id="276" r:id="rId3"/>
    <p:sldId id="292" r:id="rId4"/>
    <p:sldId id="256" r:id="rId5"/>
    <p:sldId id="278" r:id="rId6"/>
    <p:sldId id="279" r:id="rId7"/>
    <p:sldId id="281" r:id="rId8"/>
    <p:sldId id="280" r:id="rId9"/>
    <p:sldId id="261" r:id="rId10"/>
    <p:sldId id="282" r:id="rId11"/>
    <p:sldId id="283" r:id="rId12"/>
    <p:sldId id="284" r:id="rId13"/>
    <p:sldId id="268" r:id="rId14"/>
    <p:sldId id="285" r:id="rId15"/>
    <p:sldId id="286" r:id="rId16"/>
    <p:sldId id="262" r:id="rId17"/>
    <p:sldId id="288" r:id="rId18"/>
    <p:sldId id="289" r:id="rId19"/>
    <p:sldId id="265" r:id="rId20"/>
    <p:sldId id="290" r:id="rId21"/>
    <p:sldId id="291"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E11"/>
    <a:srgbClr val="FAF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4CBD1-D040-4F11-8886-C13DAC891CFB}" type="datetimeFigureOut">
              <a:rPr lang="en-IE" smtClean="0"/>
              <a:t>21/01/2017</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FBCE8-BD0F-431C-8066-AFA49A3FD5E5}" type="slidenum">
              <a:rPr lang="en-IE" smtClean="0"/>
              <a:t>‹#›</a:t>
            </a:fld>
            <a:endParaRPr lang="en-IE"/>
          </a:p>
        </p:txBody>
      </p:sp>
    </p:spTree>
    <p:extLst>
      <p:ext uri="{BB962C8B-B14F-4D97-AF65-F5344CB8AC3E}">
        <p14:creationId xmlns:p14="http://schemas.microsoft.com/office/powerpoint/2010/main" val="120768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Source: </a:t>
            </a:r>
            <a:r>
              <a:rPr lang="en-IE" dirty="0" err="1" smtClean="0"/>
              <a:t>Miracc</a:t>
            </a:r>
            <a:r>
              <a:rPr lang="en-IE" dirty="0" smtClean="0"/>
              <a:t> Flickr Creative Commons License </a:t>
            </a:r>
          </a:p>
          <a:p>
            <a:r>
              <a:rPr lang="en-IE" dirty="0" smtClean="0"/>
              <a:t>http://bit.ly/2fClFyt</a:t>
            </a:r>
            <a:endParaRPr lang="en-IE" dirty="0"/>
          </a:p>
        </p:txBody>
      </p:sp>
      <p:sp>
        <p:nvSpPr>
          <p:cNvPr id="4" name="Slide Number Placeholder 3"/>
          <p:cNvSpPr>
            <a:spLocks noGrp="1"/>
          </p:cNvSpPr>
          <p:nvPr>
            <p:ph type="sldNum" sz="quarter" idx="10"/>
          </p:nvPr>
        </p:nvSpPr>
        <p:spPr/>
        <p:txBody>
          <a:bodyPr/>
          <a:lstStyle/>
          <a:p>
            <a:fld id="{E48769EC-FB03-4642-81BD-BFC56224B612}" type="slidenum">
              <a:rPr lang="en-IE" smtClean="0"/>
              <a:t>13</a:t>
            </a:fld>
            <a:endParaRPr lang="en-IE"/>
          </a:p>
        </p:txBody>
      </p:sp>
    </p:spTree>
    <p:extLst>
      <p:ext uri="{BB962C8B-B14F-4D97-AF65-F5344CB8AC3E}">
        <p14:creationId xmlns:p14="http://schemas.microsoft.com/office/powerpoint/2010/main" val="240793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D8FBCE8-BD0F-431C-8066-AFA49A3FD5E5}" type="slidenum">
              <a:rPr lang="en-IE" smtClean="0"/>
              <a:t>16</a:t>
            </a:fld>
            <a:endParaRPr lang="en-IE"/>
          </a:p>
        </p:txBody>
      </p:sp>
    </p:spTree>
    <p:extLst>
      <p:ext uri="{BB962C8B-B14F-4D97-AF65-F5344CB8AC3E}">
        <p14:creationId xmlns:p14="http://schemas.microsoft.com/office/powerpoint/2010/main" val="427786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465B36-B2C3-4D0F-9B48-42E66F1BA304}" type="datetime1">
              <a:rPr lang="en-IE" smtClean="0"/>
              <a:t>21/01/2017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2493941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AB82E3-42A7-40AB-BC34-CD04345EAB90}" type="datetime1">
              <a:rPr lang="en-IE" smtClean="0"/>
              <a:t>21/01/2017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2741730491"/>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AB82E3-42A7-40AB-BC34-CD04345EAB90}" type="datetime1">
              <a:rPr lang="en-IE" smtClean="0"/>
              <a:t>21/01/2017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49788414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AB82E3-42A7-40AB-BC34-CD04345EAB90}" type="datetime1">
              <a:rPr lang="en-IE" smtClean="0"/>
              <a:t>21/01/2017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86B9E89-0781-4565-BD13-F44FE8A07D39}" type="slidenum">
              <a:rPr lang="en-IE" smtClean="0"/>
              <a:t>‹#›</a:t>
            </a:fld>
            <a:endParaRPr lang="en-I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7235339"/>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AB82E3-42A7-40AB-BC34-CD04345EAB90}" type="datetime1">
              <a:rPr lang="en-IE" smtClean="0"/>
              <a:t>21/01/2017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3972900209"/>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8AB82E3-42A7-40AB-BC34-CD04345EAB90}" type="datetime1">
              <a:rPr lang="en-IE" smtClean="0"/>
              <a:t>21/01/2017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1997739188"/>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8AB82E3-42A7-40AB-BC34-CD04345EAB90}" type="datetime1">
              <a:rPr lang="en-IE" smtClean="0"/>
              <a:t>21/01/2017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3826446574"/>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7AAA0B-DA83-4427-AFF3-23AB61649F51}" type="datetime1">
              <a:rPr lang="en-IE" smtClean="0"/>
              <a:t>21/01/2017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227723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BEAE7-AB43-49BE-80ED-1317FA795224}" type="datetime1">
              <a:rPr lang="en-IE" smtClean="0"/>
              <a:t>21/01/2017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21679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F3FC9-8B22-4235-89D2-E7A081DB6D8E}" type="datetime1">
              <a:rPr lang="en-IE" smtClean="0"/>
              <a:t>21/01/2017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75531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D27DDC-7015-4F84-95BD-8E6DB54D41D4}" type="datetime1">
              <a:rPr lang="en-IE" smtClean="0"/>
              <a:t>21/01/2017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98696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442464-C8A2-4F30-BB00-1FA020544D4D}" type="datetime1">
              <a:rPr lang="en-IE" smtClean="0"/>
              <a:t>21/01/2017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125804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E05615-C43F-49AB-BAA0-317B1DFAA5C5}" type="datetime1">
              <a:rPr lang="en-IE" smtClean="0"/>
              <a:t>21/01/2017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194789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19E9BE-AB72-4C48-9563-94325707A71D}" type="datetime1">
              <a:rPr lang="en-IE" smtClean="0"/>
              <a:t>21/01/2017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252266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C0DD649-DA9B-46B6-B884-3BFC33C36F1E}" type="datetime1">
              <a:rPr lang="en-IE" smtClean="0"/>
              <a:t>21/01/2017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6541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9C1483-EC1F-43C9-B9E5-39313BED4EE2}" type="datetime1">
              <a:rPr lang="en-IE" smtClean="0"/>
              <a:t>21/01/2017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256909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C32364-D47F-4C11-B5C8-9402DABA325F}" type="datetime1">
              <a:rPr lang="en-IE" smtClean="0"/>
              <a:t>21/01/2017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86B9E89-0781-4565-BD13-F44FE8A07D39}" type="slidenum">
              <a:rPr lang="en-IE" smtClean="0"/>
              <a:t>‹#›</a:t>
            </a:fld>
            <a:endParaRPr lang="en-IE"/>
          </a:p>
        </p:txBody>
      </p:sp>
    </p:spTree>
    <p:extLst>
      <p:ext uri="{BB962C8B-B14F-4D97-AF65-F5344CB8AC3E}">
        <p14:creationId xmlns:p14="http://schemas.microsoft.com/office/powerpoint/2010/main" val="428911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8AB82E3-42A7-40AB-BC34-CD04345EAB90}" type="datetime1">
              <a:rPr lang="en-IE" smtClean="0"/>
              <a:t>21/01/2017</a:t>
            </a:fld>
            <a:endParaRPr lang="en-I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86B9E89-0781-4565-BD13-F44FE8A07D39}" type="slidenum">
              <a:rPr lang="en-IE" smtClean="0"/>
              <a:t>‹#›</a:t>
            </a:fld>
            <a:endParaRPr lang="en-IE"/>
          </a:p>
        </p:txBody>
      </p:sp>
    </p:spTree>
    <p:extLst>
      <p:ext uri="{BB962C8B-B14F-4D97-AF65-F5344CB8AC3E}">
        <p14:creationId xmlns:p14="http://schemas.microsoft.com/office/powerpoint/2010/main" val="37179520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DiuPhcfSY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www.trocaire.or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ZY3R0M654q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335169"/>
            <a:ext cx="8689976" cy="2223768"/>
          </a:xfrm>
        </p:spPr>
        <p:txBody>
          <a:bodyPr>
            <a:normAutofit fontScale="90000"/>
          </a:bodyPr>
          <a:lstStyle/>
          <a:p>
            <a:r>
              <a:rPr lang="en-IE" dirty="0" smtClean="0"/>
              <a:t/>
            </a:r>
            <a:br>
              <a:rPr lang="en-IE" dirty="0" smtClean="0"/>
            </a:br>
            <a:r>
              <a:rPr lang="en-IE" dirty="0"/>
              <a:t/>
            </a:r>
            <a:br>
              <a:rPr lang="en-IE" dirty="0"/>
            </a:br>
            <a:r>
              <a:rPr lang="en-IE" dirty="0" smtClean="0"/>
              <a:t/>
            </a:r>
            <a:br>
              <a:rPr lang="en-IE" dirty="0" smtClean="0"/>
            </a:br>
            <a:r>
              <a:rPr lang="en-IE" dirty="0" smtClean="0"/>
              <a:t/>
            </a:r>
            <a:br>
              <a:rPr lang="en-IE" dirty="0" smtClean="0"/>
            </a:br>
            <a:r>
              <a:rPr lang="en-IE" dirty="0" smtClean="0"/>
              <a:t>From generation to Generation</a:t>
            </a:r>
            <a:r>
              <a:rPr lang="en-IE" dirty="0"/>
              <a:t/>
            </a:r>
            <a:br>
              <a:rPr lang="en-IE" dirty="0"/>
            </a:br>
            <a:endParaRPr lang="en-IE" dirty="0"/>
          </a:p>
        </p:txBody>
      </p:sp>
      <p:sp>
        <p:nvSpPr>
          <p:cNvPr id="3" name="Subtitle 2"/>
          <p:cNvSpPr>
            <a:spLocks noGrp="1"/>
          </p:cNvSpPr>
          <p:nvPr>
            <p:ph type="subTitle" idx="1"/>
          </p:nvPr>
        </p:nvSpPr>
        <p:spPr>
          <a:xfrm>
            <a:off x="1751012" y="4297680"/>
            <a:ext cx="8689976" cy="960119"/>
          </a:xfrm>
        </p:spPr>
        <p:txBody>
          <a:bodyPr>
            <a:normAutofit/>
          </a:bodyPr>
          <a:lstStyle/>
          <a:p>
            <a:r>
              <a:rPr lang="en-IE" dirty="0" smtClean="0"/>
              <a:t>Wednesday</a:t>
            </a:r>
            <a:endParaRPr lang="en-IE" dirty="0"/>
          </a:p>
        </p:txBody>
      </p:sp>
      <p:pic>
        <p:nvPicPr>
          <p:cNvPr id="6" name="Picture 5"/>
          <p:cNvPicPr>
            <a:picLocks noChangeAspect="1"/>
          </p:cNvPicPr>
          <p:nvPr/>
        </p:nvPicPr>
        <p:blipFill>
          <a:blip r:embed="rId2"/>
          <a:stretch>
            <a:fillRect/>
          </a:stretch>
        </p:blipFill>
        <p:spPr>
          <a:xfrm>
            <a:off x="5126652" y="1636307"/>
            <a:ext cx="1938696" cy="1066892"/>
          </a:xfrm>
          <a:prstGeom prst="rect">
            <a:avLst/>
          </a:prstGeom>
        </p:spPr>
      </p:pic>
    </p:spTree>
    <p:extLst>
      <p:ext uri="{BB962C8B-B14F-4D97-AF65-F5344CB8AC3E}">
        <p14:creationId xmlns:p14="http://schemas.microsoft.com/office/powerpoint/2010/main" val="4281041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The Issue of Water</a:t>
            </a:r>
            <a:endParaRPr lang="en-IE" dirty="0"/>
          </a:p>
        </p:txBody>
      </p:sp>
      <p:sp>
        <p:nvSpPr>
          <p:cNvPr id="5" name="Content Placeholder 4"/>
          <p:cNvSpPr>
            <a:spLocks noGrp="1"/>
          </p:cNvSpPr>
          <p:nvPr>
            <p:ph sz="quarter" idx="13"/>
          </p:nvPr>
        </p:nvSpPr>
        <p:spPr>
          <a:xfrm>
            <a:off x="913774" y="2367092"/>
            <a:ext cx="10363826" cy="4125148"/>
          </a:xfrm>
        </p:spPr>
        <p:txBody>
          <a:bodyPr/>
          <a:lstStyle/>
          <a:p>
            <a:pPr marL="0" indent="0" algn="ctr">
              <a:buNone/>
            </a:pPr>
            <a:r>
              <a:rPr lang="en-IE" dirty="0" smtClean="0"/>
              <a:t>We </a:t>
            </a:r>
            <a:r>
              <a:rPr lang="en-IE" dirty="0"/>
              <a:t>all know that it is not possible to sustain the present level of consumption in developed countries and wealthier sectors of society, where the habit of wasting and discarding has </a:t>
            </a:r>
            <a:r>
              <a:rPr lang="en-IE" dirty="0" smtClean="0"/>
              <a:t>reached unprecedented </a:t>
            </a:r>
            <a:r>
              <a:rPr lang="en-IE" dirty="0"/>
              <a:t>levels. The exploitation of the planet has already exceeded acceptable limits and we still have not solved the problem of poverty. </a:t>
            </a:r>
            <a:r>
              <a:rPr lang="en-IE" dirty="0" err="1"/>
              <a:t>Laudato</a:t>
            </a:r>
            <a:r>
              <a:rPr lang="en-IE" dirty="0"/>
              <a:t> ‘Si </a:t>
            </a:r>
            <a:r>
              <a:rPr lang="en-IE" dirty="0" smtClean="0"/>
              <a:t>27</a:t>
            </a:r>
          </a:p>
          <a:p>
            <a:pPr marL="0" indent="0" algn="ctr">
              <a:buNone/>
            </a:pPr>
            <a:endParaRPr lang="en-IE" dirty="0"/>
          </a:p>
          <a:p>
            <a:pPr marL="0" indent="0" algn="ctr">
              <a:buNone/>
            </a:pPr>
            <a:r>
              <a:rPr lang="en-IE" u="sng" dirty="0" smtClean="0"/>
              <a:t>? Question ?</a:t>
            </a:r>
            <a:endParaRPr lang="en-IE" dirty="0" smtClean="0"/>
          </a:p>
          <a:p>
            <a:pPr marL="0" indent="0" algn="ctr">
              <a:buNone/>
            </a:pPr>
            <a:r>
              <a:rPr lang="en-IE" dirty="0" smtClean="0"/>
              <a:t>Can you give examples of waste when it comes to water?</a:t>
            </a:r>
            <a:endParaRPr lang="en-IE" dirty="0"/>
          </a:p>
        </p:txBody>
      </p:sp>
    </p:spTree>
    <p:extLst>
      <p:ext uri="{BB962C8B-B14F-4D97-AF65-F5344CB8AC3E}">
        <p14:creationId xmlns:p14="http://schemas.microsoft.com/office/powerpoint/2010/main" val="2717402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err="1" smtClean="0"/>
              <a:t>Laudato</a:t>
            </a:r>
            <a:r>
              <a:rPr lang="en-IE" dirty="0" smtClean="0"/>
              <a:t> Si’ - The Issue of water</a:t>
            </a:r>
            <a:endParaRPr lang="en-IE" dirty="0"/>
          </a:p>
        </p:txBody>
      </p:sp>
      <p:sp>
        <p:nvSpPr>
          <p:cNvPr id="5" name="Content Placeholder 4"/>
          <p:cNvSpPr>
            <a:spLocks noGrp="1"/>
          </p:cNvSpPr>
          <p:nvPr>
            <p:ph sz="quarter" idx="13"/>
          </p:nvPr>
        </p:nvSpPr>
        <p:spPr>
          <a:xfrm>
            <a:off x="913775" y="2024743"/>
            <a:ext cx="10363824" cy="4689565"/>
          </a:xfrm>
        </p:spPr>
        <p:txBody>
          <a:bodyPr/>
          <a:lstStyle/>
          <a:p>
            <a:r>
              <a:rPr lang="en-IE" dirty="0">
                <a:ea typeface="Calibri" panose="020F0502020204030204" pitchFamily="34" charset="0"/>
                <a:cs typeface="Times New Roman" panose="02020603050405020304" pitchFamily="18" charset="0"/>
              </a:rPr>
              <a:t>We can no longer speak of sustainable development apart from intergenerational solidarity. Once we start to think about the kind of world we are leaving to future generations, we look at things differently; we realize that the world is a gift which we have freely received and must share with others. ... Intergenerational solidarity is not optional, but rather a basic question of justice, since the world we have received also belongs to those who will follow us. … What kind of world do we want to leave to those who come after us, to children who are now growing up? </a:t>
            </a:r>
            <a:r>
              <a:rPr lang="en-IE" dirty="0" smtClean="0">
                <a:ea typeface="Calibri" panose="020F0502020204030204" pitchFamily="34" charset="0"/>
                <a:cs typeface="Times New Roman" panose="02020603050405020304" pitchFamily="18" charset="0"/>
              </a:rPr>
              <a:t>(</a:t>
            </a:r>
            <a:r>
              <a:rPr lang="en-IE" dirty="0" err="1" smtClean="0">
                <a:ea typeface="Calibri" panose="020F0502020204030204" pitchFamily="34" charset="0"/>
                <a:cs typeface="Times New Roman" panose="02020603050405020304" pitchFamily="18" charset="0"/>
              </a:rPr>
              <a:t>Laudato</a:t>
            </a:r>
            <a:r>
              <a:rPr lang="en-IE" dirty="0" smtClean="0">
                <a:ea typeface="Calibri" panose="020F0502020204030204" pitchFamily="34" charset="0"/>
                <a:cs typeface="Times New Roman" panose="02020603050405020304" pitchFamily="18" charset="0"/>
              </a:rPr>
              <a:t> </a:t>
            </a:r>
            <a:r>
              <a:rPr lang="en-IE" dirty="0">
                <a:ea typeface="Calibri" panose="020F0502020204030204" pitchFamily="34" charset="0"/>
                <a:cs typeface="Times New Roman" panose="02020603050405020304" pitchFamily="18" charset="0"/>
              </a:rPr>
              <a:t>‘Si 159, </a:t>
            </a:r>
            <a:r>
              <a:rPr lang="en-IE" dirty="0" smtClean="0">
                <a:ea typeface="Calibri" panose="020F0502020204030204" pitchFamily="34" charset="0"/>
                <a:cs typeface="Times New Roman" panose="02020603050405020304" pitchFamily="18" charset="0"/>
              </a:rPr>
              <a:t>160)</a:t>
            </a:r>
            <a:endParaRPr lang="en-IE" dirty="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2676776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sz="quarter" idx="13"/>
          </p:nvPr>
        </p:nvSpPr>
        <p:spPr/>
        <p:txBody>
          <a:bodyPr/>
          <a:lstStyle/>
          <a:p>
            <a:pPr marL="0" indent="0">
              <a:buNone/>
            </a:pPr>
            <a:endParaRPr lang="en-IE" dirty="0" smtClean="0"/>
          </a:p>
          <a:p>
            <a:pPr marL="0" indent="0">
              <a:buNone/>
            </a:pPr>
            <a:r>
              <a:rPr lang="en-IE" dirty="0" smtClean="0"/>
              <a:t>(1) What does ‘intergenerational solidarity’ mean?</a:t>
            </a:r>
          </a:p>
          <a:p>
            <a:pPr marL="0" indent="0">
              <a:buNone/>
            </a:pPr>
            <a:endParaRPr lang="en-IE" dirty="0"/>
          </a:p>
          <a:p>
            <a:pPr marL="0" indent="0">
              <a:buNone/>
            </a:pPr>
            <a:r>
              <a:rPr lang="en-IE" dirty="0" smtClean="0"/>
              <a:t>(2) How might ‘Intergenerational Solidarity relate to water use?</a:t>
            </a:r>
          </a:p>
          <a:p>
            <a:pPr marL="0" indent="0">
              <a:buNone/>
            </a:pPr>
            <a:endParaRPr lang="en-IE" dirty="0"/>
          </a:p>
          <a:p>
            <a:pPr marL="0" indent="0">
              <a:buNone/>
            </a:pPr>
            <a:r>
              <a:rPr lang="en-IE" dirty="0" smtClean="0"/>
              <a:t>(3) How might pope Francis’ view on intergenerational solidarity relate to the image and quote on the next slide?</a:t>
            </a:r>
            <a:endParaRPr lang="en-IE" dirty="0"/>
          </a:p>
        </p:txBody>
      </p:sp>
      <p:sp>
        <p:nvSpPr>
          <p:cNvPr id="6" name="Up Ribbon 5"/>
          <p:cNvSpPr/>
          <p:nvPr/>
        </p:nvSpPr>
        <p:spPr>
          <a:xfrm>
            <a:off x="3541898" y="901337"/>
            <a:ext cx="5107577" cy="1214846"/>
          </a:xfrm>
          <a:prstGeom prst="ribbon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sz="2800" dirty="0" smtClean="0"/>
              <a:t>Activity</a:t>
            </a:r>
            <a:endParaRPr lang="en-IE" sz="2800" dirty="0"/>
          </a:p>
        </p:txBody>
      </p:sp>
    </p:spTree>
    <p:extLst>
      <p:ext uri="{BB962C8B-B14F-4D97-AF65-F5344CB8AC3E}">
        <p14:creationId xmlns:p14="http://schemas.microsoft.com/office/powerpoint/2010/main" val="2860301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660" y="649819"/>
            <a:ext cx="4664364" cy="4785831"/>
          </a:xfrm>
          <a:prstGeom prst="rect">
            <a:avLst/>
          </a:prstGeom>
        </p:spPr>
      </p:pic>
      <p:sp>
        <p:nvSpPr>
          <p:cNvPr id="4" name="Rectangle 10"/>
          <p:cNvSpPr>
            <a:spLocks noChangeArrowheads="1"/>
          </p:cNvSpPr>
          <p:nvPr/>
        </p:nvSpPr>
        <p:spPr bwMode="auto">
          <a:xfrm>
            <a:off x="8452024" y="1565406"/>
            <a:ext cx="277610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50000"/>
              </a:spcAft>
              <a:buClr>
                <a:srgbClr val="AACB2A"/>
              </a:buClr>
              <a:buFont typeface="Times" panose="02020603050405020304" pitchFamily="18" charset="0"/>
              <a:buChar char="•"/>
              <a:defRPr sz="2000">
                <a:solidFill>
                  <a:srgbClr val="003E4E"/>
                </a:solidFill>
                <a:latin typeface="Verdana" panose="020B0604030504040204" pitchFamily="34" charset="0"/>
                <a:ea typeface="ＭＳ Ｐゴシック" panose="020B0600070205080204" pitchFamily="34" charset="-128"/>
              </a:defRPr>
            </a:lvl1pPr>
            <a:lvl2pPr marL="742950" indent="-285750">
              <a:spcAft>
                <a:spcPct val="50000"/>
              </a:spcAft>
              <a:buClr>
                <a:srgbClr val="AACB2A"/>
              </a:buClr>
              <a:buChar char="–"/>
              <a:defRPr sz="2000">
                <a:solidFill>
                  <a:srgbClr val="003E4E"/>
                </a:solidFill>
                <a:latin typeface="Verdana" panose="020B0604030504040204" pitchFamily="34" charset="0"/>
                <a:ea typeface="ＭＳ Ｐゴシック" panose="020B0600070205080204" pitchFamily="34" charset="-128"/>
              </a:defRPr>
            </a:lvl2pPr>
            <a:lvl3pPr marL="1143000" indent="-228600">
              <a:spcAft>
                <a:spcPct val="50000"/>
              </a:spcAft>
              <a:defRPr sz="2000">
                <a:solidFill>
                  <a:srgbClr val="003E4E"/>
                </a:solidFill>
                <a:latin typeface="Verdana" panose="020B0604030504040204" pitchFamily="34" charset="0"/>
                <a:ea typeface="ＭＳ Ｐゴシック" panose="020B0600070205080204" pitchFamily="34" charset="-128"/>
              </a:defRPr>
            </a:lvl3pPr>
            <a:lvl4pPr marL="1600200" indent="-228600">
              <a:spcAft>
                <a:spcPct val="50000"/>
              </a:spcAft>
              <a:defRPr sz="2000">
                <a:solidFill>
                  <a:srgbClr val="003E4E"/>
                </a:solidFill>
                <a:latin typeface="Verdana" panose="020B0604030504040204" pitchFamily="34" charset="0"/>
                <a:ea typeface="ＭＳ Ｐゴシック" panose="020B0600070205080204" pitchFamily="34" charset="-128"/>
              </a:defRPr>
            </a:lvl4pPr>
            <a:lvl5pPr marL="2057400" indent="-228600">
              <a:spcAft>
                <a:spcPct val="50000"/>
              </a:spcAft>
              <a:defRPr sz="2000">
                <a:solidFill>
                  <a:srgbClr val="003E4E"/>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50000"/>
              </a:spcAft>
              <a:defRPr sz="2000">
                <a:solidFill>
                  <a:srgbClr val="003E4E"/>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50000"/>
              </a:spcAft>
              <a:defRPr sz="2000">
                <a:solidFill>
                  <a:srgbClr val="003E4E"/>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50000"/>
              </a:spcAft>
              <a:defRPr sz="2000">
                <a:solidFill>
                  <a:srgbClr val="003E4E"/>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50000"/>
              </a:spcAft>
              <a:defRPr sz="2000">
                <a:solidFill>
                  <a:srgbClr val="003E4E"/>
                </a:solidFill>
                <a:latin typeface="Verdana" panose="020B0604030504040204" pitchFamily="34" charset="0"/>
                <a:ea typeface="ＭＳ Ｐゴシック" panose="020B0600070205080204" pitchFamily="34" charset="-128"/>
              </a:defRPr>
            </a:lvl9pPr>
          </a:lstStyle>
          <a:p>
            <a:pPr algn="ctr" eaLnBrk="1" hangingPunct="1">
              <a:spcAft>
                <a:spcPct val="0"/>
              </a:spcAft>
              <a:buClrTx/>
              <a:buFontTx/>
              <a:buNone/>
            </a:pPr>
            <a:r>
              <a:rPr lang="en-GB" altLang="en-US" sz="2400" b="1" dirty="0">
                <a:solidFill>
                  <a:schemeClr val="bg1"/>
                </a:solidFill>
              </a:rPr>
              <a:t>Treat the earth well – it is not inherited from your parents: it is borrowed from your children.</a:t>
            </a:r>
          </a:p>
          <a:p>
            <a:pPr algn="ctr" eaLnBrk="1" hangingPunct="1">
              <a:spcAft>
                <a:spcPct val="0"/>
              </a:spcAft>
              <a:buClrTx/>
              <a:buFontTx/>
              <a:buNone/>
            </a:pPr>
            <a:r>
              <a:rPr lang="en-GB" altLang="en-US" sz="1800" dirty="0">
                <a:solidFill>
                  <a:schemeClr val="bg1"/>
                </a:solidFill>
              </a:rPr>
              <a:t>Kenyan Proverb</a:t>
            </a:r>
          </a:p>
        </p:txBody>
      </p:sp>
      <p:sp>
        <p:nvSpPr>
          <p:cNvPr id="2" name="TextBox 1"/>
          <p:cNvSpPr txBox="1"/>
          <p:nvPr/>
        </p:nvSpPr>
        <p:spPr>
          <a:xfrm>
            <a:off x="576775" y="2073238"/>
            <a:ext cx="3098343" cy="1938992"/>
          </a:xfrm>
          <a:prstGeom prst="rect">
            <a:avLst/>
          </a:prstGeom>
          <a:noFill/>
        </p:spPr>
        <p:txBody>
          <a:bodyPr wrap="square" rtlCol="0">
            <a:spAutoFit/>
          </a:bodyPr>
          <a:lstStyle/>
          <a:p>
            <a:r>
              <a:rPr lang="en-IE"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How does this relate to what the Pope is saying in </a:t>
            </a:r>
            <a:r>
              <a:rPr lang="en-IE"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Laudato</a:t>
            </a:r>
            <a:r>
              <a:rPr lang="en-IE"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‘Si?</a:t>
            </a:r>
            <a:endParaRPr lang="en-IE"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8210339" y="6243515"/>
            <a:ext cx="2926080" cy="215444"/>
          </a:xfrm>
          <a:prstGeom prst="rect">
            <a:avLst/>
          </a:prstGeom>
          <a:noFill/>
        </p:spPr>
        <p:txBody>
          <a:bodyPr wrap="square" rtlCol="0">
            <a:spAutoFit/>
          </a:bodyPr>
          <a:lstStyle/>
          <a:p>
            <a:r>
              <a:rPr lang="en-IE" sz="800" dirty="0" smtClean="0">
                <a:solidFill>
                  <a:schemeClr val="bg1"/>
                </a:solidFill>
              </a:rPr>
              <a:t>Source of </a:t>
            </a:r>
            <a:r>
              <a:rPr lang="en-IE" sz="800" dirty="0" err="1" smtClean="0">
                <a:solidFill>
                  <a:schemeClr val="bg1"/>
                </a:solidFill>
              </a:rPr>
              <a:t>image:Flickr</a:t>
            </a:r>
            <a:r>
              <a:rPr lang="en-IE" sz="800" dirty="0" smtClean="0">
                <a:solidFill>
                  <a:schemeClr val="bg1"/>
                </a:solidFill>
              </a:rPr>
              <a:t>: Creative Commons license</a:t>
            </a:r>
            <a:endParaRPr lang="en-IE" sz="800" dirty="0">
              <a:solidFill>
                <a:schemeClr val="bg1"/>
              </a:solidFill>
            </a:endParaRPr>
          </a:p>
        </p:txBody>
      </p:sp>
    </p:spTree>
    <p:extLst>
      <p:ext uri="{BB962C8B-B14F-4D97-AF65-F5344CB8AC3E}">
        <p14:creationId xmlns:p14="http://schemas.microsoft.com/office/powerpoint/2010/main" val="23201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Water in our world – </a:t>
            </a:r>
            <a:r>
              <a:rPr lang="en-IE" dirty="0" err="1"/>
              <a:t>Trócaire</a:t>
            </a:r>
            <a:endParaRPr lang="en-IE" dirty="0"/>
          </a:p>
        </p:txBody>
      </p:sp>
      <p:sp>
        <p:nvSpPr>
          <p:cNvPr id="5" name="Content Placeholder 4"/>
          <p:cNvSpPr>
            <a:spLocks noGrp="1"/>
          </p:cNvSpPr>
          <p:nvPr>
            <p:ph sz="quarter" idx="13"/>
          </p:nvPr>
        </p:nvSpPr>
        <p:spPr/>
        <p:txBody>
          <a:bodyPr/>
          <a:lstStyle/>
          <a:p>
            <a:endParaRPr lang="en-IE" dirty="0"/>
          </a:p>
        </p:txBody>
      </p:sp>
      <p:sp>
        <p:nvSpPr>
          <p:cNvPr id="7" name="Action Button: Movie 6">
            <a:hlinkClick r:id="rId2" highlightClick="1"/>
          </p:cNvPr>
          <p:cNvSpPr/>
          <p:nvPr/>
        </p:nvSpPr>
        <p:spPr>
          <a:xfrm>
            <a:off x="4898571" y="3396343"/>
            <a:ext cx="2586446" cy="167204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52979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DIscussion</a:t>
            </a:r>
            <a:endParaRPr lang="en-IE" dirty="0"/>
          </a:p>
        </p:txBody>
      </p:sp>
      <p:sp>
        <p:nvSpPr>
          <p:cNvPr id="3" name="Content Placeholder 2"/>
          <p:cNvSpPr>
            <a:spLocks noGrp="1"/>
          </p:cNvSpPr>
          <p:nvPr>
            <p:ph sz="quarter" idx="13"/>
          </p:nvPr>
        </p:nvSpPr>
        <p:spPr/>
        <p:txBody>
          <a:bodyPr/>
          <a:lstStyle/>
          <a:p>
            <a:endParaRPr lang="en-IE" dirty="0" smtClean="0"/>
          </a:p>
          <a:p>
            <a:r>
              <a:rPr lang="en-IE" dirty="0" smtClean="0"/>
              <a:t>Did you realise that the amount of water on the planet is finite?</a:t>
            </a:r>
          </a:p>
          <a:p>
            <a:endParaRPr lang="en-IE" dirty="0"/>
          </a:p>
          <a:p>
            <a:r>
              <a:rPr lang="en-IE" dirty="0" smtClean="0"/>
              <a:t>What can you do in a concrete way to reduce wastage of water?</a:t>
            </a:r>
          </a:p>
          <a:p>
            <a:pPr marL="0" indent="0">
              <a:buNone/>
            </a:pPr>
            <a:endParaRPr lang="en-IE" dirty="0"/>
          </a:p>
        </p:txBody>
      </p:sp>
    </p:spTree>
    <p:extLst>
      <p:ext uri="{BB962C8B-B14F-4D97-AF65-F5344CB8AC3E}">
        <p14:creationId xmlns:p14="http://schemas.microsoft.com/office/powerpoint/2010/main" val="3169696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1592E7-EE8A-4F1D-B94F-603CBCF23D9A}" type="datetime1">
              <a:rPr lang="en-IE" smtClean="0"/>
              <a:t>21/01/2017</a:t>
            </a:fld>
            <a:endParaRPr lang="en-IE"/>
          </a:p>
        </p:txBody>
      </p:sp>
      <p:sp>
        <p:nvSpPr>
          <p:cNvPr id="4" name="Slide Number Placeholder 3"/>
          <p:cNvSpPr>
            <a:spLocks noGrp="1"/>
          </p:cNvSpPr>
          <p:nvPr>
            <p:ph type="sldNum" sz="quarter" idx="12"/>
          </p:nvPr>
        </p:nvSpPr>
        <p:spPr/>
        <p:txBody>
          <a:bodyPr/>
          <a:lstStyle/>
          <a:p>
            <a:fld id="{D86B9E89-0781-4565-BD13-F44FE8A07D39}" type="slidenum">
              <a:rPr lang="en-IE" smtClean="0"/>
              <a:t>16</a:t>
            </a:fld>
            <a:endParaRPr lang="en-IE"/>
          </a:p>
        </p:txBody>
      </p:sp>
      <p:pic>
        <p:nvPicPr>
          <p:cNvPr id="5" name="Picture 4"/>
          <p:cNvPicPr>
            <a:picLocks noChangeAspect="1"/>
          </p:cNvPicPr>
          <p:nvPr/>
        </p:nvPicPr>
        <p:blipFill>
          <a:blip r:embed="rId3"/>
          <a:stretch>
            <a:fillRect/>
          </a:stretch>
        </p:blipFill>
        <p:spPr>
          <a:xfrm>
            <a:off x="3554437" y="-2235"/>
            <a:ext cx="8201465" cy="6288284"/>
          </a:xfrm>
          <a:prstGeom prst="rect">
            <a:avLst/>
          </a:prstGeom>
        </p:spPr>
      </p:pic>
      <p:sp>
        <p:nvSpPr>
          <p:cNvPr id="6" name="TextBox 5"/>
          <p:cNvSpPr txBox="1"/>
          <p:nvPr/>
        </p:nvSpPr>
        <p:spPr>
          <a:xfrm>
            <a:off x="3554437" y="6215747"/>
            <a:ext cx="8637563" cy="646331"/>
          </a:xfrm>
          <a:prstGeom prst="rect">
            <a:avLst/>
          </a:prstGeom>
          <a:noFill/>
        </p:spPr>
        <p:txBody>
          <a:bodyPr wrap="square" rtlCol="0">
            <a:spAutoFit/>
          </a:bodyPr>
          <a:lstStyle/>
          <a:p>
            <a:r>
              <a:rPr lang="en-IE" dirty="0" smtClean="0"/>
              <a:t>Source: </a:t>
            </a:r>
            <a:r>
              <a:rPr lang="en-IE" dirty="0" err="1" smtClean="0"/>
              <a:t>Trocaire</a:t>
            </a:r>
            <a:r>
              <a:rPr lang="en-IE" dirty="0" smtClean="0"/>
              <a:t> infographic – See the whole thing here: https://www.trocaire.org/sites/trocaire/files/education/lent2014/infographic.pdf</a:t>
            </a:r>
            <a:endParaRPr lang="en-IE" dirty="0"/>
          </a:p>
        </p:txBody>
      </p:sp>
      <p:sp>
        <p:nvSpPr>
          <p:cNvPr id="7" name="Rectangle 6"/>
          <p:cNvSpPr/>
          <p:nvPr/>
        </p:nvSpPr>
        <p:spPr>
          <a:xfrm>
            <a:off x="135987" y="660234"/>
            <a:ext cx="2982352" cy="3108543"/>
          </a:xfrm>
          <a:prstGeom prst="rect">
            <a:avLst/>
          </a:prstGeom>
        </p:spPr>
        <p:txBody>
          <a:bodyPr wrap="square">
            <a:spAutoFit/>
          </a:bodyPr>
          <a:lstStyle/>
          <a:p>
            <a:endParaRPr lang="en-IE" sz="2800" dirty="0" smtClean="0"/>
          </a:p>
          <a:p>
            <a:endParaRPr lang="en-IE" sz="2800" dirty="0"/>
          </a:p>
          <a:p>
            <a:r>
              <a:rPr lang="en-IE" sz="2800" dirty="0" smtClean="0"/>
              <a:t>What does ‘intergenerational solidarity’ mean in relation to water use? </a:t>
            </a:r>
            <a:endParaRPr lang="en-IE" sz="2800" dirty="0"/>
          </a:p>
        </p:txBody>
      </p:sp>
    </p:spTree>
    <p:extLst>
      <p:ext uri="{BB962C8B-B14F-4D97-AF65-F5344CB8AC3E}">
        <p14:creationId xmlns:p14="http://schemas.microsoft.com/office/powerpoint/2010/main" val="267518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404358" y="130628"/>
            <a:ext cx="3933372" cy="1785257"/>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r>
              <a:rPr lang="en-IE" dirty="0"/>
              <a:t>Ireland – July 2015        July 2016 €76.5m on bottled water…€15.30 per head</a:t>
            </a:r>
          </a:p>
        </p:txBody>
      </p:sp>
      <p:sp>
        <p:nvSpPr>
          <p:cNvPr id="5" name="Oval Callout 4"/>
          <p:cNvSpPr/>
          <p:nvPr/>
        </p:nvSpPr>
        <p:spPr>
          <a:xfrm>
            <a:off x="4153096" y="108407"/>
            <a:ext cx="3135086" cy="1538514"/>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IE" dirty="0"/>
              <a:t>3 litres water = 1 litre bottle of water</a:t>
            </a:r>
          </a:p>
        </p:txBody>
      </p:sp>
      <p:sp>
        <p:nvSpPr>
          <p:cNvPr id="6" name="Oval Callout 5"/>
          <p:cNvSpPr/>
          <p:nvPr/>
        </p:nvSpPr>
        <p:spPr>
          <a:xfrm>
            <a:off x="7045491" y="57607"/>
            <a:ext cx="3991429" cy="1589314"/>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IE"/>
              <a:t>1,000 years = 1 bottle to biodegrade</a:t>
            </a:r>
            <a:endParaRPr lang="en-IE" dirty="0"/>
          </a:p>
        </p:txBody>
      </p:sp>
      <p:sp>
        <p:nvSpPr>
          <p:cNvPr id="7" name="Oval Callout 6"/>
          <p:cNvSpPr/>
          <p:nvPr/>
        </p:nvSpPr>
        <p:spPr>
          <a:xfrm>
            <a:off x="0" y="1991399"/>
            <a:ext cx="4862286" cy="1930400"/>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IE" dirty="0"/>
              <a:t>3 million tons plastic bottles = dumped into landfill Every </a:t>
            </a:r>
            <a:r>
              <a:rPr lang="en-IE" dirty="0" smtClean="0"/>
              <a:t>day</a:t>
            </a:r>
          </a:p>
          <a:p>
            <a:r>
              <a:rPr lang="en-IE" dirty="0" smtClean="0"/>
              <a:t>(US alone = 30 million water bottles a day dumped in landfill)</a:t>
            </a:r>
            <a:endParaRPr lang="en-IE" dirty="0"/>
          </a:p>
        </p:txBody>
      </p:sp>
      <p:sp>
        <p:nvSpPr>
          <p:cNvPr id="8" name="Oval Callout 7"/>
          <p:cNvSpPr/>
          <p:nvPr/>
        </p:nvSpPr>
        <p:spPr>
          <a:xfrm>
            <a:off x="8281079" y="2064033"/>
            <a:ext cx="3725863" cy="1582057"/>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IE" dirty="0"/>
              <a:t>1 litre bottled water – emits 300 times more greenhouse gasses that a litre of tap water</a:t>
            </a:r>
          </a:p>
        </p:txBody>
      </p:sp>
      <p:sp>
        <p:nvSpPr>
          <p:cNvPr id="9" name="Oval Callout 8"/>
          <p:cNvSpPr/>
          <p:nvPr/>
        </p:nvSpPr>
        <p:spPr>
          <a:xfrm>
            <a:off x="609600" y="3981122"/>
            <a:ext cx="4252686" cy="2017486"/>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IE" dirty="0"/>
              <a:t>17 million barrels of oil – to satisfy us water market…enough fuel to keep ½ of Ireland’s 2,000,000 cars motoring for a year!</a:t>
            </a:r>
          </a:p>
        </p:txBody>
      </p:sp>
      <p:sp>
        <p:nvSpPr>
          <p:cNvPr id="10" name="Oval Callout 9"/>
          <p:cNvSpPr/>
          <p:nvPr/>
        </p:nvSpPr>
        <p:spPr>
          <a:xfrm>
            <a:off x="4417786" y="4198067"/>
            <a:ext cx="4151086" cy="2053771"/>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IE" dirty="0"/>
              <a:t>W.H.O. – 1.6million people in developing world…die of water </a:t>
            </a:r>
            <a:r>
              <a:rPr lang="en-IE" dirty="0" smtClean="0"/>
              <a:t>contamination (vast majority = children under 5)</a:t>
            </a:r>
            <a:endParaRPr lang="en-IE" dirty="0"/>
          </a:p>
        </p:txBody>
      </p:sp>
      <p:sp>
        <p:nvSpPr>
          <p:cNvPr id="11" name="Oval Callout 10"/>
          <p:cNvSpPr/>
          <p:nvPr/>
        </p:nvSpPr>
        <p:spPr>
          <a:xfrm>
            <a:off x="8281079" y="3851621"/>
            <a:ext cx="3882571" cy="1979382"/>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IE"/>
              <a:t>Amount we spend of bottled water = eradicate the deaths of all children infected with fatal waterborne illnesses</a:t>
            </a:r>
            <a:endParaRPr lang="en-IE" dirty="0"/>
          </a:p>
        </p:txBody>
      </p:sp>
      <p:sp>
        <p:nvSpPr>
          <p:cNvPr id="12" name="5-Point Star 11"/>
          <p:cNvSpPr/>
          <p:nvPr/>
        </p:nvSpPr>
        <p:spPr>
          <a:xfrm>
            <a:off x="4609398" y="1207546"/>
            <a:ext cx="3767861" cy="3222583"/>
          </a:xfrm>
          <a:prstGeom prst="star5">
            <a:avLst/>
          </a:prstGeom>
          <a:solidFill>
            <a:srgbClr val="FAFFB3"/>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IE" dirty="0" smtClean="0"/>
              <a:t>Impact of Bottled Water</a:t>
            </a:r>
            <a:endParaRPr lang="en-IE" dirty="0"/>
          </a:p>
        </p:txBody>
      </p:sp>
      <p:sp>
        <p:nvSpPr>
          <p:cNvPr id="13" name="TextBox 12"/>
          <p:cNvSpPr txBox="1"/>
          <p:nvPr/>
        </p:nvSpPr>
        <p:spPr>
          <a:xfrm>
            <a:off x="130629" y="6375518"/>
            <a:ext cx="8839200" cy="369332"/>
          </a:xfrm>
          <a:prstGeom prst="rect">
            <a:avLst/>
          </a:prstGeom>
          <a:noFill/>
        </p:spPr>
        <p:txBody>
          <a:bodyPr wrap="square" rtlCol="0">
            <a:spAutoFit/>
          </a:bodyPr>
          <a:lstStyle/>
          <a:p>
            <a:r>
              <a:rPr lang="en-IE"/>
              <a:t>Source: Conor Pope, Irish Times</a:t>
            </a:r>
            <a:r>
              <a:rPr lang="en-IE" i="1"/>
              <a:t>, The Hidden Costs of Drinking Bottled Water</a:t>
            </a:r>
            <a:r>
              <a:rPr lang="en-IE"/>
              <a:t>, August 22</a:t>
            </a:r>
            <a:r>
              <a:rPr lang="en-IE" baseline="30000"/>
              <a:t>nd</a:t>
            </a:r>
            <a:r>
              <a:rPr lang="en-IE"/>
              <a:t>, 2016</a:t>
            </a:r>
            <a:endParaRPr lang="en-IE" i="1" dirty="0"/>
          </a:p>
        </p:txBody>
      </p:sp>
    </p:spTree>
    <p:extLst>
      <p:ext uri="{BB962C8B-B14F-4D97-AF65-F5344CB8AC3E}">
        <p14:creationId xmlns:p14="http://schemas.microsoft.com/office/powerpoint/2010/main" val="3151486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Numeracy Moment     </a:t>
            </a:r>
            <a:endParaRPr lang="en-IE" dirty="0"/>
          </a:p>
        </p:txBody>
      </p:sp>
      <p:sp>
        <p:nvSpPr>
          <p:cNvPr id="5" name="Content Placeholder 4"/>
          <p:cNvSpPr>
            <a:spLocks noGrp="1"/>
          </p:cNvSpPr>
          <p:nvPr>
            <p:ph sz="quarter" idx="13"/>
          </p:nvPr>
        </p:nvSpPr>
        <p:spPr>
          <a:xfrm>
            <a:off x="232229" y="2367092"/>
            <a:ext cx="11713028" cy="4490908"/>
          </a:xfrm>
        </p:spPr>
        <p:txBody>
          <a:bodyPr/>
          <a:lstStyle/>
          <a:p>
            <a:r>
              <a:rPr lang="en-IE" dirty="0">
                <a:ea typeface="Calibri" panose="020F0502020204030204" pitchFamily="34" charset="0"/>
                <a:cs typeface="Times New Roman" panose="02020603050405020304" pitchFamily="18" charset="0"/>
              </a:rPr>
              <a:t>What is the average amount spent on bottled water annually</a:t>
            </a:r>
            <a:r>
              <a:rPr lang="en-IE" dirty="0" smtClean="0">
                <a:ea typeface="Calibri" panose="020F0502020204030204" pitchFamily="34" charset="0"/>
                <a:cs typeface="Times New Roman" panose="02020603050405020304" pitchFamily="18" charset="0"/>
              </a:rPr>
              <a:t>?</a:t>
            </a:r>
          </a:p>
          <a:p>
            <a:endParaRPr lang="en-IE" dirty="0">
              <a:ea typeface="Calibri" panose="020F0502020204030204" pitchFamily="34" charset="0"/>
              <a:cs typeface="Times New Roman" panose="02020603050405020304" pitchFamily="18" charset="0"/>
            </a:endParaRPr>
          </a:p>
          <a:p>
            <a:r>
              <a:rPr lang="en-IE" dirty="0">
                <a:ea typeface="Calibri" panose="020F0502020204030204" pitchFamily="34" charset="0"/>
                <a:cs typeface="Times New Roman" panose="02020603050405020304" pitchFamily="18" charset="0"/>
              </a:rPr>
              <a:t>Do you think your own consumption is greater or lesser</a:t>
            </a:r>
            <a:r>
              <a:rPr lang="en-IE" dirty="0" smtClean="0">
                <a:ea typeface="Calibri" panose="020F0502020204030204" pitchFamily="34" charset="0"/>
                <a:cs typeface="Times New Roman" panose="02020603050405020304" pitchFamily="18" charset="0"/>
              </a:rPr>
              <a:t>?</a:t>
            </a:r>
          </a:p>
          <a:p>
            <a:endParaRPr lang="en-IE" dirty="0">
              <a:ea typeface="Calibri" panose="020F0502020204030204" pitchFamily="34" charset="0"/>
              <a:cs typeface="Times New Roman" panose="02020603050405020304" pitchFamily="18" charset="0"/>
            </a:endParaRPr>
          </a:p>
          <a:p>
            <a:r>
              <a:rPr lang="en-IE" dirty="0">
                <a:ea typeface="Calibri" panose="020F0502020204030204" pitchFamily="34" charset="0"/>
                <a:cs typeface="Times New Roman" panose="02020603050405020304" pitchFamily="18" charset="0"/>
              </a:rPr>
              <a:t>Where do the additional costs come from in relation to bottled water? Think of it like a product. What do products need when being manufactured, being transported and so on</a:t>
            </a:r>
            <a:r>
              <a:rPr lang="en-IE" dirty="0" smtClean="0">
                <a:ea typeface="Calibri" panose="020F0502020204030204" pitchFamily="34" charset="0"/>
                <a:cs typeface="Times New Roman" panose="02020603050405020304" pitchFamily="18" charset="0"/>
              </a:rPr>
              <a:t>?</a:t>
            </a:r>
          </a:p>
          <a:p>
            <a:pPr marL="0" indent="0">
              <a:buNone/>
            </a:pPr>
            <a:endParaRPr lang="en-IE" dirty="0" smtClean="0">
              <a:latin typeface="Calibri" panose="020F0502020204030204" pitchFamily="34" charset="0"/>
              <a:ea typeface="Calibri" panose="020F0502020204030204" pitchFamily="34" charset="0"/>
              <a:cs typeface="Times New Roman" panose="02020603050405020304" pitchFamily="18" charset="0"/>
            </a:endParaRPr>
          </a:p>
          <a:p>
            <a:endParaRPr lang="en-IE" dirty="0">
              <a:latin typeface="Calibri" panose="020F0502020204030204" pitchFamily="34" charset="0"/>
              <a:ea typeface="Calibri" panose="020F0502020204030204" pitchFamily="34" charset="0"/>
              <a:cs typeface="Times New Roman" panose="02020603050405020304" pitchFamily="18" charset="0"/>
            </a:endParaRPr>
          </a:p>
          <a:p>
            <a:endParaRPr lang="en-IE" dirty="0">
              <a:latin typeface="Calibri" panose="020F0502020204030204" pitchFamily="34" charset="0"/>
              <a:ea typeface="Calibri" panose="020F0502020204030204" pitchFamily="34" charset="0"/>
              <a:cs typeface="Times New Roman" panose="02020603050405020304" pitchFamily="18" charset="0"/>
            </a:endParaRPr>
          </a:p>
          <a:p>
            <a:endParaRPr lang="en-IE" dirty="0" smtClean="0">
              <a:ea typeface="Calibri" panose="020F0502020204030204" pitchFamily="34" charset="0"/>
              <a:cs typeface="Times New Roman" panose="02020603050405020304" pitchFamily="18" charset="0"/>
            </a:endParaRPr>
          </a:p>
          <a:p>
            <a:endParaRPr lang="en-IE" dirty="0">
              <a:ea typeface="Calibri" panose="020F0502020204030204" pitchFamily="34" charset="0"/>
              <a:cs typeface="Times New Roman" panose="02020603050405020304" pitchFamily="18" charset="0"/>
            </a:endParaRPr>
          </a:p>
          <a:p>
            <a:endParaRPr lang="en-IE" dirty="0">
              <a:ea typeface="Calibri" panose="020F0502020204030204" pitchFamily="34" charset="0"/>
              <a:cs typeface="Times New Roman" panose="02020603050405020304" pitchFamily="18" charset="0"/>
            </a:endParaRPr>
          </a:p>
          <a:p>
            <a:endParaRPr lang="en-IE"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6" name="5-Point Star 5"/>
          <p:cNvSpPr/>
          <p:nvPr/>
        </p:nvSpPr>
        <p:spPr>
          <a:xfrm>
            <a:off x="2627086" y="847249"/>
            <a:ext cx="1190171" cy="10194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5-Point Star 6"/>
          <p:cNvSpPr/>
          <p:nvPr/>
        </p:nvSpPr>
        <p:spPr>
          <a:xfrm>
            <a:off x="8498794" y="847249"/>
            <a:ext cx="1103085" cy="10740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95589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712" y="510603"/>
            <a:ext cx="3100258" cy="5671201"/>
          </a:xfrm>
          <a:prstGeom prst="rect">
            <a:avLst/>
          </a:prstGeom>
        </p:spPr>
      </p:pic>
      <p:sp>
        <p:nvSpPr>
          <p:cNvPr id="5" name="TextBox 4"/>
          <p:cNvSpPr txBox="1"/>
          <p:nvPr/>
        </p:nvSpPr>
        <p:spPr>
          <a:xfrm>
            <a:off x="1645920" y="5843250"/>
            <a:ext cx="2321169" cy="338554"/>
          </a:xfrm>
          <a:prstGeom prst="rect">
            <a:avLst/>
          </a:prstGeom>
          <a:noFill/>
        </p:spPr>
        <p:txBody>
          <a:bodyPr wrap="square" rtlCol="0">
            <a:spAutoFit/>
          </a:bodyPr>
          <a:lstStyle/>
          <a:p>
            <a:r>
              <a:rPr lang="en-IE" sz="800" dirty="0" smtClean="0"/>
              <a:t>Open clipart</a:t>
            </a:r>
          </a:p>
          <a:p>
            <a:r>
              <a:rPr lang="en-IE" sz="800" dirty="0" smtClean="0"/>
              <a:t>Gsagri04 Creative Commons</a:t>
            </a:r>
            <a:endParaRPr lang="en-IE" sz="800" dirty="0"/>
          </a:p>
        </p:txBody>
      </p:sp>
      <p:sp>
        <p:nvSpPr>
          <p:cNvPr id="6" name="TextBox 5"/>
          <p:cNvSpPr txBox="1"/>
          <p:nvPr/>
        </p:nvSpPr>
        <p:spPr>
          <a:xfrm>
            <a:off x="4746178" y="518715"/>
            <a:ext cx="6607622" cy="5262979"/>
          </a:xfrm>
          <a:prstGeom prst="rect">
            <a:avLst/>
          </a:prstGeom>
          <a:noFill/>
        </p:spPr>
        <p:txBody>
          <a:bodyPr wrap="square" rtlCol="0">
            <a:spAutoFit/>
          </a:bodyPr>
          <a:lstStyle/>
          <a:p>
            <a:r>
              <a:rPr lang="en-IE" sz="2800" dirty="0" smtClean="0"/>
              <a:t>Take the water bottle challenge: Don’t just flip the bottle, ditch it!</a:t>
            </a:r>
          </a:p>
          <a:p>
            <a:endParaRPr lang="en-IE" sz="2800" dirty="0"/>
          </a:p>
          <a:p>
            <a:r>
              <a:rPr lang="en-IE" sz="2800" dirty="0" smtClean="0"/>
              <a:t> As a class, try to use drink only tap-water and to use recyclable bottles, even if only for a week.</a:t>
            </a:r>
          </a:p>
          <a:p>
            <a:endParaRPr lang="en-IE" sz="2800" dirty="0"/>
          </a:p>
          <a:p>
            <a:r>
              <a:rPr lang="en-IE" sz="2800" dirty="0" smtClean="0"/>
              <a:t>Estimate how many plastic bottles a year this will save.</a:t>
            </a:r>
          </a:p>
          <a:p>
            <a:endParaRPr lang="en-IE" sz="2800" dirty="0"/>
          </a:p>
          <a:p>
            <a:r>
              <a:rPr lang="en-IE" sz="2800" dirty="0" smtClean="0"/>
              <a:t>Donate the money you would have spent to </a:t>
            </a:r>
            <a:r>
              <a:rPr lang="en-IE" sz="2800" dirty="0" err="1" smtClean="0"/>
              <a:t>Trócaire</a:t>
            </a:r>
            <a:endParaRPr lang="en-IE" sz="2800" dirty="0"/>
          </a:p>
        </p:txBody>
      </p:sp>
      <p:sp>
        <p:nvSpPr>
          <p:cNvPr id="7" name="Horizontal Scroll 6"/>
          <p:cNvSpPr/>
          <p:nvPr/>
        </p:nvSpPr>
        <p:spPr>
          <a:xfrm rot="19513520">
            <a:off x="-6603" y="535050"/>
            <a:ext cx="2112632" cy="754991"/>
          </a:xfrm>
          <a:prstGeom prst="horizontalScroll">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400" b="1" dirty="0" smtClean="0"/>
              <a:t>Challenge</a:t>
            </a:r>
            <a:r>
              <a:rPr lang="en-IE" dirty="0" smtClean="0"/>
              <a:t>!</a:t>
            </a:r>
            <a:endParaRPr lang="en-IE" dirty="0"/>
          </a:p>
        </p:txBody>
      </p:sp>
    </p:spTree>
    <p:extLst>
      <p:ext uri="{BB962C8B-B14F-4D97-AF65-F5344CB8AC3E}">
        <p14:creationId xmlns:p14="http://schemas.microsoft.com/office/powerpoint/2010/main" val="2251828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2024" y="675250"/>
            <a:ext cx="9622302" cy="5016758"/>
          </a:xfrm>
          <a:prstGeom prst="rect">
            <a:avLst/>
          </a:prstGeom>
          <a:noFill/>
        </p:spPr>
        <p:txBody>
          <a:bodyPr wrap="square" rtlCol="0">
            <a:spAutoFit/>
          </a:bodyPr>
          <a:lstStyle/>
          <a:p>
            <a:r>
              <a:rPr lang="en-IE" sz="3200" dirty="0" smtClean="0"/>
              <a:t>Learning outcomes: </a:t>
            </a:r>
          </a:p>
          <a:p>
            <a:endParaRPr lang="en-IE" sz="3200" dirty="0" smtClean="0"/>
          </a:p>
          <a:p>
            <a:r>
              <a:rPr lang="en-IE" sz="3200" dirty="0"/>
              <a:t>S</a:t>
            </a:r>
            <a:r>
              <a:rPr lang="en-IE" sz="3200" dirty="0" smtClean="0"/>
              <a:t>tudents will be able to explain, and give examples of intergenerational solidarity, especially in the area of water, as discussed in </a:t>
            </a:r>
            <a:r>
              <a:rPr lang="en-IE" sz="3200" dirty="0" err="1" smtClean="0"/>
              <a:t>Laudato</a:t>
            </a:r>
            <a:r>
              <a:rPr lang="en-IE" sz="3200" dirty="0" smtClean="0"/>
              <a:t> ‘Si.</a:t>
            </a:r>
          </a:p>
          <a:p>
            <a:endParaRPr lang="en-IE" sz="3200" dirty="0" smtClean="0"/>
          </a:p>
          <a:p>
            <a:r>
              <a:rPr lang="en-IE" sz="3200" dirty="0" smtClean="0"/>
              <a:t>Optional: they will take action in one specific area, the use of bottled water, and donate whatever they save to </a:t>
            </a:r>
            <a:r>
              <a:rPr lang="en-IE" sz="3200" dirty="0" err="1" smtClean="0"/>
              <a:t>Trócaire</a:t>
            </a:r>
            <a:r>
              <a:rPr lang="en-IE" sz="3200" dirty="0" smtClean="0"/>
              <a:t>.</a:t>
            </a:r>
          </a:p>
          <a:p>
            <a:endParaRPr lang="en-IE" sz="3200" dirty="0"/>
          </a:p>
        </p:txBody>
      </p:sp>
    </p:spTree>
    <p:extLst>
      <p:ext uri="{BB962C8B-B14F-4D97-AF65-F5344CB8AC3E}">
        <p14:creationId xmlns:p14="http://schemas.microsoft.com/office/powerpoint/2010/main" val="667339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sz="quarter" idx="13"/>
          </p:nvPr>
        </p:nvSpPr>
        <p:spPr/>
        <p:txBody>
          <a:bodyPr/>
          <a:lstStyle/>
          <a:p>
            <a:endParaRPr lang="en-IE" dirty="0" smtClean="0"/>
          </a:p>
          <a:p>
            <a:endParaRPr lang="en-IE" dirty="0"/>
          </a:p>
          <a:p>
            <a:pPr marL="0" indent="0" algn="ctr">
              <a:buNone/>
            </a:pPr>
            <a:r>
              <a:rPr lang="en-IE" dirty="0" smtClean="0"/>
              <a:t>Would you consider giving up using bottled water completely?</a:t>
            </a:r>
            <a:endParaRPr lang="en-IE" dirty="0"/>
          </a:p>
        </p:txBody>
      </p:sp>
      <p:sp>
        <p:nvSpPr>
          <p:cNvPr id="6" name="Explosion 2 5"/>
          <p:cNvSpPr/>
          <p:nvPr/>
        </p:nvSpPr>
        <p:spPr>
          <a:xfrm>
            <a:off x="3207224" y="245660"/>
            <a:ext cx="6059606" cy="2251879"/>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dirty="0" smtClean="0"/>
              <a:t>Reflective Exercise</a:t>
            </a:r>
            <a:endParaRPr lang="en-IE" sz="2800" dirty="0"/>
          </a:p>
        </p:txBody>
      </p:sp>
    </p:spTree>
    <p:extLst>
      <p:ext uri="{BB962C8B-B14F-4D97-AF65-F5344CB8AC3E}">
        <p14:creationId xmlns:p14="http://schemas.microsoft.com/office/powerpoint/2010/main" val="3244930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555581"/>
          </a:xfrm>
        </p:spPr>
        <p:txBody>
          <a:bodyPr/>
          <a:lstStyle/>
          <a:p>
            <a:endParaRPr lang="en-IE" dirty="0"/>
          </a:p>
        </p:txBody>
      </p:sp>
      <p:pic>
        <p:nvPicPr>
          <p:cNvPr id="8" name="Content Placeholder 7"/>
          <p:cNvPicPr>
            <a:picLocks noGrp="1" noChangeAspect="1"/>
          </p:cNvPicPr>
          <p:nvPr>
            <p:ph type="pic" idx="1"/>
          </p:nvPr>
        </p:nvPicPr>
        <p:blipFill>
          <a:blip r:embed="rId2"/>
          <a:srcRect t="18422" b="18422"/>
          <a:stretch>
            <a:fillRect/>
          </a:stretch>
        </p:blipFill>
        <p:spPr>
          <a:xfrm>
            <a:off x="545337" y="450376"/>
            <a:ext cx="11219485" cy="3671248"/>
          </a:xfrm>
          <a:prstGeom prst="rect">
            <a:avLst/>
          </a:prstGeom>
        </p:spPr>
      </p:pic>
      <p:sp>
        <p:nvSpPr>
          <p:cNvPr id="6" name="Content Placeholder 5"/>
          <p:cNvSpPr>
            <a:spLocks noGrp="1"/>
          </p:cNvSpPr>
          <p:nvPr>
            <p:ph type="body" sz="half" idx="2"/>
          </p:nvPr>
        </p:nvSpPr>
        <p:spPr>
          <a:xfrm>
            <a:off x="913794" y="4844955"/>
            <a:ext cx="10364432" cy="1774209"/>
          </a:xfrm>
        </p:spPr>
        <p:txBody>
          <a:bodyPr>
            <a:noAutofit/>
          </a:bodyPr>
          <a:lstStyle/>
          <a:p>
            <a:r>
              <a:rPr lang="en-IE" sz="2000" dirty="0" smtClean="0"/>
              <a:t>Water is one of the most important symbols in Christianity.  Copy the mind map into your religion journal and provide further examples from the bible, Liturgical worship or the lives of the </a:t>
            </a:r>
            <a:r>
              <a:rPr lang="en-IE" sz="2000" dirty="0" err="1" smtClean="0"/>
              <a:t>irish</a:t>
            </a:r>
            <a:r>
              <a:rPr lang="en-IE" sz="2000" dirty="0" smtClean="0"/>
              <a:t> saints.  This exercise should be completed in pairs.</a:t>
            </a:r>
            <a:endParaRPr lang="en-IE" sz="2000" dirty="0"/>
          </a:p>
        </p:txBody>
      </p:sp>
      <p:sp>
        <p:nvSpPr>
          <p:cNvPr id="11" name="Up Ribbon 10"/>
          <p:cNvSpPr/>
          <p:nvPr/>
        </p:nvSpPr>
        <p:spPr>
          <a:xfrm>
            <a:off x="4137556" y="4211894"/>
            <a:ext cx="3916908" cy="710542"/>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t>Activity</a:t>
            </a:r>
            <a:endParaRPr lang="en-IE" sz="2800" dirty="0"/>
          </a:p>
        </p:txBody>
      </p:sp>
    </p:spTree>
    <p:extLst>
      <p:ext uri="{BB962C8B-B14F-4D97-AF65-F5344CB8AC3E}">
        <p14:creationId xmlns:p14="http://schemas.microsoft.com/office/powerpoint/2010/main" val="2965836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2766" y="47605"/>
            <a:ext cx="8555451" cy="6235751"/>
          </a:xfrm>
          <a:prstGeom prst="rect">
            <a:avLst/>
          </a:prstGeom>
        </p:spPr>
      </p:pic>
      <p:sp>
        <p:nvSpPr>
          <p:cNvPr id="5" name="TextBox 4"/>
          <p:cNvSpPr txBox="1"/>
          <p:nvPr/>
        </p:nvSpPr>
        <p:spPr>
          <a:xfrm>
            <a:off x="2377440" y="6356350"/>
            <a:ext cx="6335486" cy="523220"/>
          </a:xfrm>
          <a:prstGeom prst="rect">
            <a:avLst/>
          </a:prstGeom>
          <a:noFill/>
        </p:spPr>
        <p:txBody>
          <a:bodyPr wrap="square" rtlCol="0">
            <a:spAutoFit/>
          </a:bodyPr>
          <a:lstStyle/>
          <a:p>
            <a:pPr algn="ctr"/>
            <a:r>
              <a:rPr lang="en-IE" sz="1400" dirty="0" smtClean="0"/>
              <a:t>Image courtesy of Post-Primary Resources – Make Every Drop Count (</a:t>
            </a:r>
            <a:r>
              <a:rPr lang="en-IE" sz="1400" dirty="0" smtClean="0">
                <a:hlinkClick r:id="rId3"/>
              </a:rPr>
              <a:t>www.trocaire.org</a:t>
            </a:r>
            <a:r>
              <a:rPr lang="en-IE" sz="1400" dirty="0" smtClean="0"/>
              <a:t>) </a:t>
            </a:r>
            <a:endParaRPr lang="en-IE" sz="1400" dirty="0"/>
          </a:p>
        </p:txBody>
      </p:sp>
    </p:spTree>
    <p:extLst>
      <p:ext uri="{BB962C8B-B14F-4D97-AF65-F5344CB8AC3E}">
        <p14:creationId xmlns:p14="http://schemas.microsoft.com/office/powerpoint/2010/main" val="4103395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209318"/>
            <a:ext cx="10364451" cy="1083282"/>
          </a:xfrm>
        </p:spPr>
        <p:txBody>
          <a:bodyPr/>
          <a:lstStyle/>
          <a:p>
            <a:r>
              <a:rPr lang="en-IE" dirty="0" smtClean="0"/>
              <a:t>Keywords</a:t>
            </a:r>
            <a:endParaRPr lang="en-IE" dirty="0"/>
          </a:p>
        </p:txBody>
      </p:sp>
      <p:sp>
        <p:nvSpPr>
          <p:cNvPr id="5" name="Content Placeholder 4"/>
          <p:cNvSpPr>
            <a:spLocks noGrp="1"/>
          </p:cNvSpPr>
          <p:nvPr>
            <p:ph sz="quarter" idx="13"/>
          </p:nvPr>
        </p:nvSpPr>
        <p:spPr>
          <a:xfrm>
            <a:off x="235131" y="1489166"/>
            <a:ext cx="11678195" cy="5094514"/>
          </a:xfrm>
        </p:spPr>
        <p:txBody>
          <a:bodyPr/>
          <a:lstStyle/>
          <a:p>
            <a:endParaRPr lang="en-IE" dirty="0"/>
          </a:p>
        </p:txBody>
      </p:sp>
      <p:sp>
        <p:nvSpPr>
          <p:cNvPr id="6" name="Cloud Callout 5"/>
          <p:cNvSpPr/>
          <p:nvPr/>
        </p:nvSpPr>
        <p:spPr>
          <a:xfrm>
            <a:off x="290335" y="996717"/>
            <a:ext cx="3187962" cy="1306285"/>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E" sz="2800" dirty="0" smtClean="0"/>
              <a:t>Solidarity</a:t>
            </a:r>
            <a:endParaRPr lang="en-IE" sz="2800" dirty="0"/>
          </a:p>
        </p:txBody>
      </p:sp>
      <p:sp>
        <p:nvSpPr>
          <p:cNvPr id="7" name="Cloud Callout 6"/>
          <p:cNvSpPr/>
          <p:nvPr/>
        </p:nvSpPr>
        <p:spPr>
          <a:xfrm>
            <a:off x="679696" y="2422537"/>
            <a:ext cx="4153989" cy="2033866"/>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dirty="0" smtClean="0"/>
              <a:t>Intergenerational</a:t>
            </a:r>
            <a:endParaRPr lang="en-IE" sz="2800" dirty="0"/>
          </a:p>
        </p:txBody>
      </p:sp>
      <p:sp>
        <p:nvSpPr>
          <p:cNvPr id="8" name="Cloud Callout 7"/>
          <p:cNvSpPr/>
          <p:nvPr/>
        </p:nvSpPr>
        <p:spPr>
          <a:xfrm>
            <a:off x="4879596" y="1606108"/>
            <a:ext cx="3239588" cy="1580605"/>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sz="2800" dirty="0" smtClean="0"/>
              <a:t>Waste</a:t>
            </a:r>
            <a:endParaRPr lang="en-IE" sz="2800" dirty="0"/>
          </a:p>
        </p:txBody>
      </p:sp>
      <p:sp>
        <p:nvSpPr>
          <p:cNvPr id="9" name="Cloud Callout 8"/>
          <p:cNvSpPr/>
          <p:nvPr/>
        </p:nvSpPr>
        <p:spPr>
          <a:xfrm>
            <a:off x="4359496" y="4220960"/>
            <a:ext cx="2913018" cy="1515292"/>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2800" dirty="0" smtClean="0"/>
              <a:t>Compassion</a:t>
            </a:r>
            <a:endParaRPr lang="en-IE" sz="2800" dirty="0"/>
          </a:p>
        </p:txBody>
      </p:sp>
      <p:sp>
        <p:nvSpPr>
          <p:cNvPr id="10" name="Cloud Callout 9"/>
          <p:cNvSpPr/>
          <p:nvPr/>
        </p:nvSpPr>
        <p:spPr>
          <a:xfrm>
            <a:off x="8670160" y="996717"/>
            <a:ext cx="3231506" cy="1580605"/>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E" sz="2800" dirty="0" smtClean="0"/>
              <a:t>Mercy</a:t>
            </a:r>
            <a:endParaRPr lang="en-IE" sz="2800" dirty="0"/>
          </a:p>
        </p:txBody>
      </p:sp>
      <p:sp>
        <p:nvSpPr>
          <p:cNvPr id="11" name="Cloud Callout 10"/>
          <p:cNvSpPr/>
          <p:nvPr/>
        </p:nvSpPr>
        <p:spPr>
          <a:xfrm>
            <a:off x="7553832" y="2970553"/>
            <a:ext cx="3231506" cy="1881052"/>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2800" dirty="0" smtClean="0"/>
              <a:t>Family</a:t>
            </a:r>
            <a:endParaRPr lang="en-IE" sz="2800" dirty="0"/>
          </a:p>
        </p:txBody>
      </p:sp>
      <p:sp>
        <p:nvSpPr>
          <p:cNvPr id="12" name="Cloud Callout 11"/>
          <p:cNvSpPr/>
          <p:nvPr/>
        </p:nvSpPr>
        <p:spPr>
          <a:xfrm>
            <a:off x="290335" y="4702627"/>
            <a:ext cx="3040694" cy="1567544"/>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2800" dirty="0" smtClean="0"/>
              <a:t>Environment</a:t>
            </a:r>
            <a:endParaRPr lang="en-IE" sz="2800" dirty="0"/>
          </a:p>
        </p:txBody>
      </p:sp>
      <p:sp>
        <p:nvSpPr>
          <p:cNvPr id="13" name="Cloud Callout 12"/>
          <p:cNvSpPr/>
          <p:nvPr/>
        </p:nvSpPr>
        <p:spPr>
          <a:xfrm>
            <a:off x="8767045" y="5043922"/>
            <a:ext cx="3037735" cy="1384661"/>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E" sz="2800" dirty="0" smtClean="0"/>
              <a:t>Water</a:t>
            </a:r>
            <a:endParaRPr lang="en-IE" sz="2800" dirty="0"/>
          </a:p>
        </p:txBody>
      </p:sp>
    </p:spTree>
    <p:extLst>
      <p:ext uri="{BB962C8B-B14F-4D97-AF65-F5344CB8AC3E}">
        <p14:creationId xmlns:p14="http://schemas.microsoft.com/office/powerpoint/2010/main" val="218752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C:\Users\Breda\Desktop\Catholic Schools Week\Water carrigans crop.jpg"/>
          <p:cNvPicPr/>
          <p:nvPr/>
        </p:nvPicPr>
        <p:blipFill>
          <a:blip r:embed="rId2">
            <a:extLst>
              <a:ext uri="{28A0092B-C50C-407E-A947-70E740481C1C}">
                <a14:useLocalDpi xmlns:a14="http://schemas.microsoft.com/office/drawing/2010/main" val="0"/>
              </a:ext>
            </a:extLst>
          </a:blip>
          <a:srcRect/>
          <a:stretch>
            <a:fillRect/>
          </a:stretch>
        </p:blipFill>
        <p:spPr bwMode="auto">
          <a:xfrm>
            <a:off x="1305520" y="222309"/>
            <a:ext cx="9684914" cy="6053072"/>
          </a:xfrm>
          <a:prstGeom prst="rect">
            <a:avLst/>
          </a:prstGeom>
          <a:noFill/>
          <a:ln w="76200">
            <a:solidFill>
              <a:schemeClr val="accent5">
                <a:lumMod val="50000"/>
              </a:schemeClr>
            </a:solidFill>
          </a:ln>
          <a:effectLst>
            <a:innerShdw blurRad="63500" dist="50800" dir="13500000">
              <a:prstClr val="black">
                <a:alpha val="50000"/>
              </a:prstClr>
            </a:innerShdw>
          </a:effectLst>
        </p:spPr>
      </p:pic>
      <p:sp>
        <p:nvSpPr>
          <p:cNvPr id="5" name="Rectangle 4"/>
          <p:cNvSpPr/>
          <p:nvPr/>
        </p:nvSpPr>
        <p:spPr>
          <a:xfrm>
            <a:off x="1824110" y="6409024"/>
            <a:ext cx="8965809" cy="388696"/>
          </a:xfrm>
          <a:prstGeom prst="rect">
            <a:avLst/>
          </a:prstGeom>
        </p:spPr>
        <p:txBody>
          <a:bodyPr wrap="square">
            <a:spAutoFit/>
          </a:bodyPr>
          <a:lstStyle/>
          <a:p>
            <a:pPr>
              <a:lnSpc>
                <a:spcPct val="107000"/>
              </a:lnSpc>
              <a:spcAft>
                <a:spcPts val="800"/>
              </a:spcAft>
            </a:pPr>
            <a:r>
              <a:rPr lang="en-I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Photo Credit: George McCready, published in Donegal Free Press, February 24</a:t>
            </a:r>
            <a:r>
              <a:rPr lang="en-IE" baseline="30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I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1999</a:t>
            </a:r>
            <a:r>
              <a:rPr lang="en-IE"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4884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E" dirty="0"/>
          </a:p>
        </p:txBody>
      </p:sp>
      <p:sp>
        <p:nvSpPr>
          <p:cNvPr id="5" name="Content Placeholder 4"/>
          <p:cNvSpPr>
            <a:spLocks noGrp="1"/>
          </p:cNvSpPr>
          <p:nvPr>
            <p:ph sz="quarter" idx="13"/>
          </p:nvPr>
        </p:nvSpPr>
        <p:spPr>
          <a:xfrm>
            <a:off x="913774" y="2367092"/>
            <a:ext cx="10363826" cy="4294965"/>
          </a:xfrm>
        </p:spPr>
        <p:txBody>
          <a:bodyPr/>
          <a:lstStyle/>
          <a:p>
            <a:pPr marL="0" indent="0">
              <a:buNone/>
            </a:pPr>
            <a:r>
              <a:rPr lang="en-IE" dirty="0" smtClean="0"/>
              <a:t>1. In what decade do you think this picture was taken? </a:t>
            </a:r>
          </a:p>
          <a:p>
            <a:pPr marL="0" indent="0">
              <a:buNone/>
            </a:pPr>
            <a:endParaRPr lang="en-IE" dirty="0" smtClean="0"/>
          </a:p>
          <a:p>
            <a:pPr marL="0" indent="0">
              <a:buNone/>
            </a:pPr>
            <a:r>
              <a:rPr lang="en-IE" dirty="0" smtClean="0"/>
              <a:t>2. What do you think is going on? </a:t>
            </a:r>
          </a:p>
          <a:p>
            <a:pPr marL="0" indent="0">
              <a:buNone/>
            </a:pPr>
            <a:endParaRPr lang="en-IE" dirty="0" smtClean="0"/>
          </a:p>
          <a:p>
            <a:pPr marL="0" indent="0">
              <a:buNone/>
            </a:pPr>
            <a:r>
              <a:rPr lang="en-IE" dirty="0" smtClean="0"/>
              <a:t>3. Do you notice anything about the gender of the people in the photo?</a:t>
            </a:r>
          </a:p>
          <a:p>
            <a:pPr marL="0" indent="0">
              <a:buNone/>
            </a:pPr>
            <a:endParaRPr lang="en-IE" dirty="0" smtClean="0"/>
          </a:p>
          <a:p>
            <a:pPr marL="0" indent="0">
              <a:buNone/>
            </a:pPr>
            <a:r>
              <a:rPr lang="en-IE" dirty="0" smtClean="0"/>
              <a:t>4. Do you know anyone who collected water from the well in her youth?</a:t>
            </a:r>
          </a:p>
          <a:p>
            <a:endParaRPr lang="en-IE" dirty="0"/>
          </a:p>
        </p:txBody>
      </p:sp>
      <p:sp>
        <p:nvSpPr>
          <p:cNvPr id="6" name="Wave 5"/>
          <p:cNvSpPr/>
          <p:nvPr/>
        </p:nvSpPr>
        <p:spPr>
          <a:xfrm>
            <a:off x="2351314" y="735979"/>
            <a:ext cx="7876903" cy="1361252"/>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sz="2800" dirty="0" smtClean="0"/>
              <a:t>Think – Pair - Share</a:t>
            </a:r>
            <a:endParaRPr lang="en-IE" sz="2800" dirty="0"/>
          </a:p>
        </p:txBody>
      </p:sp>
    </p:spTree>
    <p:extLst>
      <p:ext uri="{BB962C8B-B14F-4D97-AF65-F5344CB8AC3E}">
        <p14:creationId xmlns:p14="http://schemas.microsoft.com/office/powerpoint/2010/main" val="1286703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Numeracy Moment   </a:t>
            </a:r>
            <a:endParaRPr lang="en-IE" dirty="0"/>
          </a:p>
        </p:txBody>
      </p:sp>
      <p:sp>
        <p:nvSpPr>
          <p:cNvPr id="5" name="Content Placeholder 4"/>
          <p:cNvSpPr>
            <a:spLocks noGrp="1"/>
          </p:cNvSpPr>
          <p:nvPr>
            <p:ph sz="quarter" idx="13"/>
          </p:nvPr>
        </p:nvSpPr>
        <p:spPr>
          <a:xfrm>
            <a:off x="913774" y="2367092"/>
            <a:ext cx="10363826" cy="4334154"/>
          </a:xfrm>
        </p:spPr>
        <p:txBody>
          <a:bodyPr>
            <a:normAutofit/>
          </a:bodyPr>
          <a:lstStyle/>
          <a:p>
            <a:pPr algn="ctr"/>
            <a:r>
              <a:rPr lang="en-IE" dirty="0">
                <a:ln>
                  <a:solidFill>
                    <a:schemeClr val="accent1">
                      <a:lumMod val="50000"/>
                    </a:schemeClr>
                  </a:solidFill>
                </a:ln>
              </a:rPr>
              <a:t>If an average person in Ireland uses 150 litres a day, how many trips to the well would it take if you have an twenty litre bucket</a:t>
            </a:r>
            <a:r>
              <a:rPr lang="en-IE" dirty="0" smtClean="0">
                <a:ln>
                  <a:solidFill>
                    <a:schemeClr val="accent1">
                      <a:lumMod val="50000"/>
                    </a:schemeClr>
                  </a:solidFill>
                </a:ln>
              </a:rPr>
              <a:t>?</a:t>
            </a:r>
          </a:p>
          <a:p>
            <a:pPr algn="ctr"/>
            <a:endParaRPr lang="en-IE" dirty="0">
              <a:ln>
                <a:solidFill>
                  <a:schemeClr val="accent1">
                    <a:lumMod val="50000"/>
                  </a:schemeClr>
                </a:solidFill>
              </a:ln>
            </a:endParaRPr>
          </a:p>
          <a:p>
            <a:pPr algn="ctr"/>
            <a:r>
              <a:rPr lang="en-IE" dirty="0">
                <a:ln>
                  <a:solidFill>
                    <a:schemeClr val="accent1">
                      <a:lumMod val="50000"/>
                    </a:schemeClr>
                  </a:solidFill>
                </a:ln>
              </a:rPr>
              <a:t>Do you think your grandparents or great grandparents’ generation used less water because they might have had to fetch it by hand?</a:t>
            </a:r>
          </a:p>
          <a:p>
            <a:pPr algn="ctr"/>
            <a:endParaRPr lang="en-IE" dirty="0">
              <a:ln>
                <a:solidFill>
                  <a:schemeClr val="accent1">
                    <a:lumMod val="50000"/>
                  </a:schemeClr>
                </a:solidFill>
              </a:ln>
            </a:endParaRPr>
          </a:p>
          <a:p>
            <a:pPr algn="ctr"/>
            <a:r>
              <a:rPr lang="en-IE" dirty="0">
                <a:ln>
                  <a:solidFill>
                    <a:schemeClr val="accent1">
                      <a:lumMod val="50000"/>
                    </a:schemeClr>
                  </a:solidFill>
                </a:ln>
              </a:rPr>
              <a:t>Could you talk to an older relative, perhaps a grandparent, to ask them about how they used water, and how they see water being wasted today?</a:t>
            </a:r>
          </a:p>
          <a:p>
            <a:endParaRPr lang="en-IE" dirty="0"/>
          </a:p>
        </p:txBody>
      </p:sp>
      <p:sp>
        <p:nvSpPr>
          <p:cNvPr id="6" name="5-Point Star 5"/>
          <p:cNvSpPr/>
          <p:nvPr/>
        </p:nvSpPr>
        <p:spPr>
          <a:xfrm>
            <a:off x="2024742" y="763462"/>
            <a:ext cx="1685109" cy="13062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5-Point Star 7"/>
          <p:cNvSpPr/>
          <p:nvPr/>
        </p:nvSpPr>
        <p:spPr>
          <a:xfrm>
            <a:off x="8556171" y="763461"/>
            <a:ext cx="1711234" cy="13062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01875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Fact                  </a:t>
            </a:r>
            <a:endParaRPr lang="en-IE" dirty="0"/>
          </a:p>
        </p:txBody>
      </p:sp>
      <p:sp>
        <p:nvSpPr>
          <p:cNvPr id="3" name="Content Placeholder 2"/>
          <p:cNvSpPr>
            <a:spLocks noGrp="1"/>
          </p:cNvSpPr>
          <p:nvPr>
            <p:ph sz="quarter" idx="13"/>
          </p:nvPr>
        </p:nvSpPr>
        <p:spPr/>
        <p:txBody>
          <a:bodyPr/>
          <a:lstStyle/>
          <a:p>
            <a:pPr marL="0" indent="0" algn="ctr">
              <a:buNone/>
            </a:pPr>
            <a:endParaRPr lang="en-IE" dirty="0" smtClean="0"/>
          </a:p>
          <a:p>
            <a:pPr marL="0" indent="0" algn="ctr">
              <a:buNone/>
            </a:pPr>
            <a:endParaRPr lang="en-IE" dirty="0" smtClean="0"/>
          </a:p>
          <a:p>
            <a:pPr marL="0" indent="0" algn="ctr">
              <a:buNone/>
            </a:pPr>
            <a:r>
              <a:rPr lang="en-IE" dirty="0" smtClean="0"/>
              <a:t>A young person in Malawi uses about 24 litres of water a day and girls &amp; women spend about four hours a day fetching water</a:t>
            </a:r>
            <a:endParaRPr lang="en-IE" dirty="0"/>
          </a:p>
        </p:txBody>
      </p:sp>
      <p:sp>
        <p:nvSpPr>
          <p:cNvPr id="6" name="Lightning Bolt 5"/>
          <p:cNvSpPr/>
          <p:nvPr/>
        </p:nvSpPr>
        <p:spPr>
          <a:xfrm>
            <a:off x="1907177" y="875211"/>
            <a:ext cx="1449977" cy="1058092"/>
          </a:xfrm>
          <a:prstGeom prst="lightningBol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a:p>
        </p:txBody>
      </p:sp>
      <p:sp>
        <p:nvSpPr>
          <p:cNvPr id="7" name="Lightning Bolt 6"/>
          <p:cNvSpPr/>
          <p:nvPr/>
        </p:nvSpPr>
        <p:spPr>
          <a:xfrm flipH="1">
            <a:off x="9353005" y="875212"/>
            <a:ext cx="1489166" cy="1058092"/>
          </a:xfrm>
          <a:prstGeom prst="lightningBol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a:p>
        </p:txBody>
      </p:sp>
    </p:spTree>
    <p:extLst>
      <p:ext uri="{BB962C8B-B14F-4D97-AF65-F5344CB8AC3E}">
        <p14:creationId xmlns:p14="http://schemas.microsoft.com/office/powerpoint/2010/main" val="2903639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dirty="0"/>
              <a:t>Water usage in the developing world -</a:t>
            </a:r>
            <a:r>
              <a:rPr lang="en-IE" dirty="0" err="1"/>
              <a:t>Trócaire</a:t>
            </a:r>
            <a:endParaRPr lang="en-IE" dirty="0"/>
          </a:p>
        </p:txBody>
      </p:sp>
      <p:sp>
        <p:nvSpPr>
          <p:cNvPr id="7" name="Content Placeholder 6"/>
          <p:cNvSpPr>
            <a:spLocks noGrp="1"/>
          </p:cNvSpPr>
          <p:nvPr>
            <p:ph sz="quarter" idx="13"/>
          </p:nvPr>
        </p:nvSpPr>
        <p:spPr/>
        <p:txBody>
          <a:bodyPr/>
          <a:lstStyle/>
          <a:p>
            <a:endParaRPr lang="en-IE"/>
          </a:p>
        </p:txBody>
      </p:sp>
      <p:sp>
        <p:nvSpPr>
          <p:cNvPr id="9" name="Action Button: Movie 8">
            <a:hlinkClick r:id="rId2" highlightClick="1"/>
          </p:cNvPr>
          <p:cNvSpPr/>
          <p:nvPr/>
        </p:nvSpPr>
        <p:spPr>
          <a:xfrm>
            <a:off x="4950823" y="3265714"/>
            <a:ext cx="2727914" cy="169817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11190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s://c2.staticflickr.com/8/7290/8723854050_5afeb31181_b.jpg"/>
          <p:cNvPicPr/>
          <p:nvPr/>
        </p:nvPicPr>
        <p:blipFill>
          <a:blip r:embed="rId2">
            <a:extLst>
              <a:ext uri="{28A0092B-C50C-407E-A947-70E740481C1C}">
                <a14:useLocalDpi xmlns:a14="http://schemas.microsoft.com/office/drawing/2010/main" val="0"/>
              </a:ext>
            </a:extLst>
          </a:blip>
          <a:srcRect/>
          <a:stretch>
            <a:fillRect/>
          </a:stretch>
        </p:blipFill>
        <p:spPr bwMode="auto">
          <a:xfrm>
            <a:off x="597877" y="115668"/>
            <a:ext cx="11013552" cy="6573114"/>
          </a:xfrm>
          <a:prstGeom prst="rect">
            <a:avLst/>
          </a:prstGeom>
          <a:noFill/>
          <a:ln>
            <a:noFill/>
          </a:ln>
        </p:spPr>
      </p:pic>
      <p:sp>
        <p:nvSpPr>
          <p:cNvPr id="3" name="TextBox 2"/>
          <p:cNvSpPr txBox="1"/>
          <p:nvPr/>
        </p:nvSpPr>
        <p:spPr>
          <a:xfrm>
            <a:off x="936674" y="14068"/>
            <a:ext cx="4957690" cy="6186309"/>
          </a:xfrm>
          <a:prstGeom prst="rect">
            <a:avLst/>
          </a:prstGeom>
          <a:noFill/>
        </p:spPr>
        <p:txBody>
          <a:bodyPr wrap="square" rtlCol="0">
            <a:spAutoFit/>
          </a:bodyPr>
          <a:lstStyle/>
          <a:p>
            <a:r>
              <a:rPr lang="en-IE" sz="4400" dirty="0" smtClean="0"/>
              <a:t>Pope Francis mentions the word water 47 times in </a:t>
            </a:r>
          </a:p>
          <a:p>
            <a:r>
              <a:rPr lang="en-IE" sz="4400" dirty="0" smtClean="0"/>
              <a:t>his Encyclical on the environment, </a:t>
            </a:r>
            <a:r>
              <a:rPr lang="en-IE" sz="4400" dirty="0" err="1" smtClean="0"/>
              <a:t>Laudato</a:t>
            </a:r>
            <a:r>
              <a:rPr lang="en-IE" sz="4400" dirty="0" smtClean="0"/>
              <a:t> ‘Si.</a:t>
            </a:r>
          </a:p>
          <a:p>
            <a:r>
              <a:rPr lang="en-IE" sz="4400" dirty="0" smtClean="0"/>
              <a:t>Why do you think</a:t>
            </a:r>
          </a:p>
          <a:p>
            <a:r>
              <a:rPr lang="en-IE" sz="4400" dirty="0" smtClean="0"/>
              <a:t>he mentions it </a:t>
            </a:r>
          </a:p>
          <a:p>
            <a:r>
              <a:rPr lang="en-IE" sz="4400" dirty="0" smtClean="0"/>
              <a:t>so often? </a:t>
            </a:r>
            <a:endParaRPr lang="en-IE" sz="4400" dirty="0"/>
          </a:p>
        </p:txBody>
      </p:sp>
      <p:sp>
        <p:nvSpPr>
          <p:cNvPr id="9" name="TextBox 8"/>
          <p:cNvSpPr txBox="1"/>
          <p:nvPr/>
        </p:nvSpPr>
        <p:spPr>
          <a:xfrm>
            <a:off x="7202658" y="6356350"/>
            <a:ext cx="3418450" cy="230832"/>
          </a:xfrm>
          <a:prstGeom prst="rect">
            <a:avLst/>
          </a:prstGeom>
          <a:noFill/>
        </p:spPr>
        <p:txBody>
          <a:bodyPr wrap="square" rtlCol="0">
            <a:spAutoFit/>
          </a:bodyPr>
          <a:lstStyle/>
          <a:p>
            <a:r>
              <a:rPr lang="en-IE" sz="900" dirty="0" smtClean="0"/>
              <a:t>Source: Flickr Creative Commons license</a:t>
            </a:r>
            <a:endParaRPr lang="en-IE" sz="900" dirty="0"/>
          </a:p>
        </p:txBody>
      </p:sp>
    </p:spTree>
    <p:extLst>
      <p:ext uri="{BB962C8B-B14F-4D97-AF65-F5344CB8AC3E}">
        <p14:creationId xmlns:p14="http://schemas.microsoft.com/office/powerpoint/2010/main" val="4291842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2699</TotalTime>
  <Words>1025</Words>
  <Application>Microsoft Office PowerPoint</Application>
  <PresentationFormat>Widescreen</PresentationFormat>
  <Paragraphs>116</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Times New Roman</vt:lpstr>
      <vt:lpstr>Tw Cen MT</vt:lpstr>
      <vt:lpstr>Verdana</vt:lpstr>
      <vt:lpstr>Droplet</vt:lpstr>
      <vt:lpstr>    From generation to Generation </vt:lpstr>
      <vt:lpstr>PowerPoint Presentation</vt:lpstr>
      <vt:lpstr>Keywords</vt:lpstr>
      <vt:lpstr>PowerPoint Presentation</vt:lpstr>
      <vt:lpstr>PowerPoint Presentation</vt:lpstr>
      <vt:lpstr>Numeracy Moment   </vt:lpstr>
      <vt:lpstr>Fact                  </vt:lpstr>
      <vt:lpstr>Water usage in the developing world -Trócaire</vt:lpstr>
      <vt:lpstr>PowerPoint Presentation</vt:lpstr>
      <vt:lpstr>The Issue of Water</vt:lpstr>
      <vt:lpstr>Laudato Si’ - The Issue of water</vt:lpstr>
      <vt:lpstr>PowerPoint Presentation</vt:lpstr>
      <vt:lpstr>PowerPoint Presentation</vt:lpstr>
      <vt:lpstr>Water in our world – Trócaire</vt:lpstr>
      <vt:lpstr>DIscussion</vt:lpstr>
      <vt:lpstr>PowerPoint Presentation</vt:lpstr>
      <vt:lpstr>PowerPoint Presentation</vt:lpstr>
      <vt:lpstr>Numeracy Moment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Laudato ‘Si</dc:title>
  <dc:creator>Breda O'Brien</dc:creator>
  <cp:lastModifiedBy>Karen O'Donovan</cp:lastModifiedBy>
  <cp:revision>37</cp:revision>
  <dcterms:created xsi:type="dcterms:W3CDTF">2016-11-05T13:54:32Z</dcterms:created>
  <dcterms:modified xsi:type="dcterms:W3CDTF">2017-01-21T14:03:29Z</dcterms:modified>
</cp:coreProperties>
</file>