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PSZkmr_J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SDFiqs1Fpk" TargetMode="External"/><Relationship Id="rId2" Type="http://schemas.openxmlformats.org/officeDocument/2006/relationships/hyperlink" Target="https://www.youtube.com/watch?v=W5-5UFd5Ox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c.org/Education/Teachers/Resources/jesei/ecofoot/students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SnOXbaXzf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G-8fQ1-qN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036084"/>
          </a:xfrm>
        </p:spPr>
        <p:txBody>
          <a:bodyPr/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The </a:t>
            </a:r>
            <a:r>
              <a:rPr lang="en-IE" dirty="0" smtClean="0"/>
              <a:t>Beauty of Our Common Home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336869"/>
            <a:ext cx="8689976" cy="920930"/>
          </a:xfrm>
        </p:spPr>
        <p:txBody>
          <a:bodyPr/>
          <a:lstStyle/>
          <a:p>
            <a:r>
              <a:rPr lang="en-IE" dirty="0" smtClean="0"/>
              <a:t>Monday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652" y="1576206"/>
            <a:ext cx="1938696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Canticle of creation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Action Button: Movie 3">
            <a:hlinkClick r:id="rId2" highlightClick="1"/>
          </p:cNvPr>
          <p:cNvSpPr/>
          <p:nvPr/>
        </p:nvSpPr>
        <p:spPr>
          <a:xfrm>
            <a:off x="4963886" y="3357154"/>
            <a:ext cx="2677885" cy="1619795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37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Discussion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 smtClean="0"/>
              <a:t>Why do you think St Francis speaks of Brother sun and Sister moon, or Brother wind and sister water?</a:t>
            </a:r>
          </a:p>
          <a:p>
            <a:endParaRPr lang="en-IE" dirty="0"/>
          </a:p>
          <a:p>
            <a:r>
              <a:rPr lang="en-IE" dirty="0" smtClean="0"/>
              <a:t>What difference would it make if we treated the earth and all its creatures and elements as brothers &amp; Sisters?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7061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Did Pope Francis take his name?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 smtClean="0"/>
              <a:t>‘Don’t Forget the poor’</a:t>
            </a:r>
          </a:p>
          <a:p>
            <a:endParaRPr lang="en-IE" dirty="0"/>
          </a:p>
          <a:p>
            <a:r>
              <a:rPr lang="en-IE" dirty="0" smtClean="0"/>
              <a:t>Man of peace</a:t>
            </a:r>
          </a:p>
          <a:p>
            <a:endParaRPr lang="en-IE" dirty="0"/>
          </a:p>
          <a:p>
            <a:r>
              <a:rPr lang="en-IE" dirty="0" smtClean="0"/>
              <a:t>He is the man of poverty, the man of peace, the man who loves and protects creation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75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Activity – Walking debate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42714"/>
          </a:xfrm>
        </p:spPr>
        <p:txBody>
          <a:bodyPr/>
          <a:lstStyle/>
          <a:p>
            <a:r>
              <a:rPr lang="en-IE" dirty="0" smtClean="0"/>
              <a:t>‘the choices I make do not have a large impact on the earth.’</a:t>
            </a:r>
          </a:p>
          <a:p>
            <a:endParaRPr lang="en-IE" dirty="0"/>
          </a:p>
          <a:p>
            <a:r>
              <a:rPr lang="en-IE" dirty="0" smtClean="0"/>
              <a:t>‘It is up to governments to care for the earth – it is not the responsibility of individuals.’</a:t>
            </a:r>
          </a:p>
          <a:p>
            <a:endParaRPr lang="en-IE" dirty="0"/>
          </a:p>
          <a:p>
            <a:r>
              <a:rPr lang="en-IE" dirty="0" smtClean="0"/>
              <a:t>‘Science will solve the climate crisis’</a:t>
            </a:r>
          </a:p>
          <a:p>
            <a:endParaRPr lang="en-IE" dirty="0"/>
          </a:p>
          <a:p>
            <a:r>
              <a:rPr lang="en-IE" dirty="0" smtClean="0"/>
              <a:t>‘religious people have a particular responsibility to care for the earth.’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5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47217"/>
          </a:xfrm>
        </p:spPr>
        <p:txBody>
          <a:bodyPr/>
          <a:lstStyle/>
          <a:p>
            <a:r>
              <a:rPr lang="en-IE" dirty="0" smtClean="0"/>
              <a:t>use either </a:t>
            </a:r>
          </a:p>
          <a:p>
            <a:pPr marL="0" indent="0">
              <a:buNone/>
            </a:pPr>
            <a:r>
              <a:rPr lang="en-IE" u="sng" dirty="0" smtClean="0">
                <a:hlinkClick r:id="rId2"/>
              </a:rPr>
              <a:t>https</a:t>
            </a:r>
            <a:r>
              <a:rPr lang="en-IE" u="sng" dirty="0">
                <a:hlinkClick r:id="rId2"/>
              </a:rPr>
              <a:t>://www.youtube.com/watch?v=W5-5UFd5OxQ</a:t>
            </a:r>
            <a:r>
              <a:rPr lang="en-IE" dirty="0"/>
              <a:t>   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which </a:t>
            </a:r>
            <a:r>
              <a:rPr lang="en-IE" dirty="0"/>
              <a:t>is a slow paced examination of conscience re environment with visuals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OR</a:t>
            </a:r>
            <a:endParaRPr lang="en-IE" dirty="0"/>
          </a:p>
          <a:p>
            <a:pPr marL="0" indent="0">
              <a:buNone/>
            </a:pPr>
            <a:r>
              <a:rPr lang="en-IE" u="sng" dirty="0">
                <a:hlinkClick r:id="rId3"/>
              </a:rPr>
              <a:t>https://www.youtube.com/watch?v=uSDFiqs1Fpk</a:t>
            </a:r>
            <a:r>
              <a:rPr lang="en-IE" dirty="0"/>
              <a:t>  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This </a:t>
            </a:r>
            <a:r>
              <a:rPr lang="en-IE" dirty="0"/>
              <a:t>video illustrates a prayer for our earth from </a:t>
            </a:r>
            <a:r>
              <a:rPr lang="en-IE" dirty="0" err="1"/>
              <a:t>Laudato</a:t>
            </a:r>
            <a:r>
              <a:rPr lang="en-IE" dirty="0"/>
              <a:t> ‘Si.</a:t>
            </a:r>
          </a:p>
          <a:p>
            <a:endParaRPr lang="en-IE" dirty="0"/>
          </a:p>
        </p:txBody>
      </p:sp>
      <p:sp>
        <p:nvSpPr>
          <p:cNvPr id="4" name="Horizontal Scroll 3"/>
          <p:cNvSpPr/>
          <p:nvPr/>
        </p:nvSpPr>
        <p:spPr>
          <a:xfrm>
            <a:off x="3670663" y="887559"/>
            <a:ext cx="5408022" cy="105809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Prayer &amp; Reflection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798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‘Protecting the earth: How Big is your ecological Footprint?’</a:t>
            </a:r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u="sng" dirty="0">
                <a:hlinkClick r:id="rId2"/>
              </a:rPr>
              <a:t>http://</a:t>
            </a:r>
            <a:r>
              <a:rPr lang="en-IE" u="sng" dirty="0" smtClean="0">
                <a:hlinkClick r:id="rId2"/>
              </a:rPr>
              <a:t>www.rsc.org/Education/Teachers/Resources/jesei/ecofoot/students.htm</a:t>
            </a:r>
            <a:endParaRPr lang="en-IE" u="sng" dirty="0" smtClean="0"/>
          </a:p>
          <a:p>
            <a:pPr marL="0" indent="0" algn="ctr">
              <a:buNone/>
            </a:pPr>
            <a:endParaRPr lang="en-IE" u="sng" dirty="0"/>
          </a:p>
          <a:p>
            <a:pPr marL="0" indent="0" algn="ctr">
              <a:buNone/>
            </a:pPr>
            <a:r>
              <a:rPr lang="en-IE" dirty="0" smtClean="0"/>
              <a:t>Numeracy Moment                  </a:t>
            </a:r>
            <a:endParaRPr lang="en-IE" dirty="0"/>
          </a:p>
        </p:txBody>
      </p:sp>
      <p:sp>
        <p:nvSpPr>
          <p:cNvPr id="4" name="Right Arrow 3"/>
          <p:cNvSpPr/>
          <p:nvPr/>
        </p:nvSpPr>
        <p:spPr>
          <a:xfrm>
            <a:off x="3422469" y="696790"/>
            <a:ext cx="5982788" cy="143962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Extension Exercise</a:t>
            </a:r>
            <a:endParaRPr lang="en-IE" sz="2800" dirty="0"/>
          </a:p>
        </p:txBody>
      </p:sp>
      <p:sp>
        <p:nvSpPr>
          <p:cNvPr id="5" name="6-Point Star 4"/>
          <p:cNvSpPr/>
          <p:nvPr/>
        </p:nvSpPr>
        <p:spPr>
          <a:xfrm>
            <a:off x="4088361" y="4767943"/>
            <a:ext cx="653143" cy="718457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6-Point Star 5"/>
          <p:cNvSpPr/>
          <p:nvPr/>
        </p:nvSpPr>
        <p:spPr>
          <a:xfrm>
            <a:off x="7445828" y="4767943"/>
            <a:ext cx="731520" cy="718457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02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" y="2367092"/>
            <a:ext cx="12100560" cy="4268839"/>
          </a:xfrm>
        </p:spPr>
        <p:txBody>
          <a:bodyPr>
            <a:normAutofit fontScale="92500"/>
          </a:bodyPr>
          <a:lstStyle/>
          <a:p>
            <a:r>
              <a:rPr lang="en-IE" u="sng" dirty="0" smtClean="0"/>
              <a:t>How many hectares are needed to support your lifestyle?</a:t>
            </a:r>
          </a:p>
          <a:p>
            <a:r>
              <a:rPr lang="en-IE" dirty="0" smtClean="0"/>
              <a:t>What can we do?</a:t>
            </a:r>
          </a:p>
          <a:p>
            <a:r>
              <a:rPr lang="en-IE" dirty="0" smtClean="0"/>
              <a:t>What action could you take to make your own ecological footprint smaller?  Make a list.  If you can think of any actions that aren’t included in the questionnaire, add them to your list as well.</a:t>
            </a:r>
          </a:p>
          <a:p>
            <a:r>
              <a:rPr lang="en-IE" dirty="0" smtClean="0"/>
              <a:t>Which of these actions could you start tomorrow?</a:t>
            </a:r>
          </a:p>
          <a:p>
            <a:r>
              <a:rPr lang="en-IE" dirty="0" smtClean="0"/>
              <a:t>Describe how these actions could reduce the impact your life has on the environment?</a:t>
            </a:r>
          </a:p>
          <a:p>
            <a:r>
              <a:rPr lang="en-IE" dirty="0" smtClean="0"/>
              <a:t>Which changes are not possible in the immediate future, and why?</a:t>
            </a:r>
          </a:p>
          <a:p>
            <a:r>
              <a:rPr lang="en-IE" dirty="0" smtClean="0"/>
              <a:t>Make a list of the actions your school could make to reduce its ecological footprint.</a:t>
            </a:r>
          </a:p>
          <a:p>
            <a:r>
              <a:rPr lang="en-IE" dirty="0" smtClean="0"/>
              <a:t>Make a list of the actions your government could make to reduce its ecological footprint.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Explosion 2 3"/>
          <p:cNvSpPr/>
          <p:nvPr/>
        </p:nvSpPr>
        <p:spPr>
          <a:xfrm>
            <a:off x="3267578" y="417296"/>
            <a:ext cx="5656217" cy="1998617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Reflective Exercise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7737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48195"/>
            <a:ext cx="10364451" cy="1214846"/>
          </a:xfrm>
        </p:spPr>
        <p:txBody>
          <a:bodyPr/>
          <a:lstStyle/>
          <a:p>
            <a:r>
              <a:rPr lang="en-IE" dirty="0"/>
              <a:t>Keywords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86609" y="1206421"/>
            <a:ext cx="3318903" cy="1740074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Stewardship</a:t>
            </a:r>
            <a:endParaRPr lang="en-IE" sz="2800" dirty="0"/>
          </a:p>
        </p:txBody>
      </p:sp>
      <p:sp>
        <p:nvSpPr>
          <p:cNvPr id="5" name="Cloud Callout 4"/>
          <p:cNvSpPr/>
          <p:nvPr/>
        </p:nvSpPr>
        <p:spPr>
          <a:xfrm>
            <a:off x="4320308" y="1463041"/>
            <a:ext cx="3551384" cy="2352134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Responsibility</a:t>
            </a:r>
            <a:endParaRPr lang="en-IE" sz="2800" dirty="0"/>
          </a:p>
        </p:txBody>
      </p:sp>
      <p:sp>
        <p:nvSpPr>
          <p:cNvPr id="8" name="Cloud Callout 7"/>
          <p:cNvSpPr/>
          <p:nvPr/>
        </p:nvSpPr>
        <p:spPr>
          <a:xfrm>
            <a:off x="4385394" y="4196198"/>
            <a:ext cx="4001588" cy="2047542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Solidarity</a:t>
            </a:r>
            <a:endParaRPr lang="en-IE" sz="2800" dirty="0"/>
          </a:p>
        </p:txBody>
      </p:sp>
      <p:sp>
        <p:nvSpPr>
          <p:cNvPr id="9" name="Cloud Callout 8"/>
          <p:cNvSpPr/>
          <p:nvPr/>
        </p:nvSpPr>
        <p:spPr>
          <a:xfrm>
            <a:off x="8474696" y="3616026"/>
            <a:ext cx="3640182" cy="1653809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Gospel Values</a:t>
            </a:r>
            <a:endParaRPr lang="en-IE" sz="2800" dirty="0"/>
          </a:p>
        </p:txBody>
      </p:sp>
      <p:sp>
        <p:nvSpPr>
          <p:cNvPr id="10" name="Cloud Callout 9"/>
          <p:cNvSpPr/>
          <p:nvPr/>
        </p:nvSpPr>
        <p:spPr>
          <a:xfrm>
            <a:off x="8779177" y="1212669"/>
            <a:ext cx="3221861" cy="1733826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Biodiversity</a:t>
            </a:r>
            <a:endParaRPr lang="en-IE" sz="2800" dirty="0"/>
          </a:p>
        </p:txBody>
      </p:sp>
      <p:sp>
        <p:nvSpPr>
          <p:cNvPr id="11" name="Cloud Callout 10"/>
          <p:cNvSpPr/>
          <p:nvPr/>
        </p:nvSpPr>
        <p:spPr>
          <a:xfrm>
            <a:off x="473761" y="3616026"/>
            <a:ext cx="3823919" cy="1802675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Environment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0473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Paris Conference on Climate Change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</p:txBody>
      </p:sp>
      <p:sp>
        <p:nvSpPr>
          <p:cNvPr id="5" name="Action Button: Movie 4">
            <a:hlinkClick r:id="rId2" highlightClick="1"/>
          </p:cNvPr>
          <p:cNvSpPr/>
          <p:nvPr/>
        </p:nvSpPr>
        <p:spPr>
          <a:xfrm>
            <a:off x="4284617" y="3370217"/>
            <a:ext cx="3304903" cy="134547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42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Discussion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55777"/>
          </a:xfrm>
        </p:spPr>
        <p:txBody>
          <a:bodyPr/>
          <a:lstStyle/>
          <a:p>
            <a:r>
              <a:rPr lang="en-IE" dirty="0" smtClean="0"/>
              <a:t>Did any of the images, either spoken or visual, strike you in particular?</a:t>
            </a:r>
          </a:p>
          <a:p>
            <a:endParaRPr lang="en-IE" dirty="0" smtClean="0"/>
          </a:p>
          <a:p>
            <a:r>
              <a:rPr lang="en-IE" dirty="0" smtClean="0"/>
              <a:t>What do you think the line ‘Heaven’s Poetry to us’ means?</a:t>
            </a:r>
          </a:p>
          <a:p>
            <a:endParaRPr lang="en-IE" dirty="0" smtClean="0"/>
          </a:p>
          <a:p>
            <a:r>
              <a:rPr lang="en-IE" dirty="0" smtClean="0"/>
              <a:t>Do you think the main problems regarding the environment are caused by ‘stress, speediness and too much greediness’?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How appropriate is it to describe the earth as a mother?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20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Laudato</a:t>
            </a:r>
            <a:r>
              <a:rPr lang="en-IE" dirty="0" smtClean="0"/>
              <a:t> </a:t>
            </a:r>
            <a:r>
              <a:rPr lang="en-IE" dirty="0" err="1" smtClean="0"/>
              <a:t>si</a:t>
            </a:r>
            <a:r>
              <a:rPr lang="en-IE" dirty="0" smtClean="0"/>
              <a:t>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 smtClean="0"/>
              <a:t>2015 – Encyclical </a:t>
            </a:r>
            <a:r>
              <a:rPr lang="en-IE" i="1" dirty="0" err="1" smtClean="0"/>
              <a:t>Laudato</a:t>
            </a:r>
            <a:r>
              <a:rPr lang="en-IE" i="1" dirty="0" smtClean="0"/>
              <a:t> </a:t>
            </a:r>
            <a:r>
              <a:rPr lang="en-IE" i="1" dirty="0" err="1" smtClean="0"/>
              <a:t>si</a:t>
            </a:r>
            <a:r>
              <a:rPr lang="en-IE" i="1" dirty="0" smtClean="0"/>
              <a:t>’</a:t>
            </a:r>
            <a:r>
              <a:rPr lang="en-IE" dirty="0" smtClean="0"/>
              <a:t> – On care for our common home</a:t>
            </a:r>
          </a:p>
          <a:p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16322"/>
              </p:ext>
            </p:extLst>
          </p:nvPr>
        </p:nvGraphicFramePr>
        <p:xfrm>
          <a:off x="1809932" y="3136295"/>
          <a:ext cx="8128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834021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742786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CRITICISES</a:t>
                      </a:r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37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Consumerism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Irresponsible</a:t>
                      </a:r>
                      <a:r>
                        <a:rPr lang="en-IE" baseline="0" dirty="0" smtClean="0"/>
                        <a:t> Development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3097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592320"/>
              </p:ext>
            </p:extLst>
          </p:nvPr>
        </p:nvGraphicFramePr>
        <p:xfrm>
          <a:off x="1809932" y="427633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930522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5293985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WARNS</a:t>
                      </a:r>
                      <a:r>
                        <a:rPr lang="en-IE" baseline="0" dirty="0" smtClean="0"/>
                        <a:t> ABOUT</a:t>
                      </a:r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5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Climate Change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Environmental</a:t>
                      </a:r>
                      <a:r>
                        <a:rPr lang="en-IE" baseline="0" dirty="0" smtClean="0"/>
                        <a:t> Destruction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2836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082044"/>
              </p:ext>
            </p:extLst>
          </p:nvPr>
        </p:nvGraphicFramePr>
        <p:xfrm>
          <a:off x="1809932" y="5571852"/>
          <a:ext cx="8128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785613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CALLS</a:t>
                      </a:r>
                      <a:r>
                        <a:rPr lang="en-IE" baseline="0" dirty="0" smtClean="0"/>
                        <a:t> ALL PEOPLE TO TAKE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021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Swift and unified global action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028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3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Laudato</a:t>
            </a:r>
            <a:r>
              <a:rPr lang="en-IE" dirty="0" smtClean="0"/>
              <a:t> Si’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Action Button: Movie 3">
            <a:hlinkClick r:id="rId2" highlightClick="1"/>
          </p:cNvPr>
          <p:cNvSpPr/>
          <p:nvPr/>
        </p:nvSpPr>
        <p:spPr>
          <a:xfrm>
            <a:off x="4404047" y="2978332"/>
            <a:ext cx="3383280" cy="173736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1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Discussion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 smtClean="0"/>
              <a:t>Make a list of the threats to our common home that are identified in the video.  Share them with a partner, and then in a small group.  Write your list in your religion copy.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Now, look at the signs of hope.  Where does the encyclical find hope?</a:t>
            </a:r>
          </a:p>
          <a:p>
            <a:endParaRPr lang="en-IE" dirty="0"/>
          </a:p>
          <a:p>
            <a:r>
              <a:rPr lang="en-IE" dirty="0" smtClean="0"/>
              <a:t>Do you think that young people can make a significant difference?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115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What difference have you made in your life to protect your common home?  Write your answer in your religion journal.</a:t>
            </a:r>
            <a:endParaRPr lang="en-IE" dirty="0"/>
          </a:p>
        </p:txBody>
      </p:sp>
      <p:sp>
        <p:nvSpPr>
          <p:cNvPr id="4" name="Explosion 2 3"/>
          <p:cNvSpPr/>
          <p:nvPr/>
        </p:nvSpPr>
        <p:spPr>
          <a:xfrm>
            <a:off x="3267578" y="618517"/>
            <a:ext cx="5656217" cy="1998617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Reflective Exercise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41505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Laudato</a:t>
            </a:r>
            <a:r>
              <a:rPr lang="en-IE" dirty="0" smtClean="0"/>
              <a:t> Si’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 smtClean="0"/>
              <a:t>Earth as a mother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Brothers &amp; Sisters – woven together by the love God has for each of his creatures and which also unites us in fond affection with Brother sun, sister moon, Brother river and Mother earth</a:t>
            </a:r>
          </a:p>
          <a:p>
            <a:endParaRPr lang="en-IE" dirty="0"/>
          </a:p>
          <a:p>
            <a:r>
              <a:rPr lang="en-IE" dirty="0" smtClean="0"/>
              <a:t>St Francis of Assisi - 1224</a:t>
            </a:r>
          </a:p>
        </p:txBody>
      </p:sp>
    </p:spTree>
    <p:extLst>
      <p:ext uri="{BB962C8B-B14F-4D97-AF65-F5344CB8AC3E}">
        <p14:creationId xmlns:p14="http://schemas.microsoft.com/office/powerpoint/2010/main" val="37283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80</TotalTime>
  <Words>581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Droplet</vt:lpstr>
      <vt:lpstr> The Beauty of Our Common Home</vt:lpstr>
      <vt:lpstr>Keywords</vt:lpstr>
      <vt:lpstr>Paris Conference on Climate Change</vt:lpstr>
      <vt:lpstr>Discussion</vt:lpstr>
      <vt:lpstr>Laudato si’</vt:lpstr>
      <vt:lpstr>Laudato Si’</vt:lpstr>
      <vt:lpstr>Discussion</vt:lpstr>
      <vt:lpstr>PowerPoint Presentation</vt:lpstr>
      <vt:lpstr>Laudato Si’</vt:lpstr>
      <vt:lpstr>The Canticle of creation</vt:lpstr>
      <vt:lpstr>Discussion</vt:lpstr>
      <vt:lpstr>Why Did Pope Francis take his name?</vt:lpstr>
      <vt:lpstr>Activity – Walking debate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Beauty of Our Common Home</dc:title>
  <dc:creator>Karen O'Donovan</dc:creator>
  <cp:lastModifiedBy>Karen O'Donovan</cp:lastModifiedBy>
  <cp:revision>13</cp:revision>
  <dcterms:created xsi:type="dcterms:W3CDTF">2017-01-20T14:44:39Z</dcterms:created>
  <dcterms:modified xsi:type="dcterms:W3CDTF">2017-01-21T16:53:51Z</dcterms:modified>
</cp:coreProperties>
</file>